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8"/>
  </p:notesMasterIdLst>
  <p:sldIdLst>
    <p:sldId id="382" r:id="rId2"/>
    <p:sldId id="258" r:id="rId3"/>
    <p:sldId id="264" r:id="rId4"/>
    <p:sldId id="284" r:id="rId5"/>
    <p:sldId id="312" r:id="rId6"/>
    <p:sldId id="313" r:id="rId7"/>
    <p:sldId id="302" r:id="rId8"/>
    <p:sldId id="285" r:id="rId9"/>
    <p:sldId id="322" r:id="rId10"/>
    <p:sldId id="286" r:id="rId11"/>
    <p:sldId id="309" r:id="rId12"/>
    <p:sldId id="310" r:id="rId13"/>
    <p:sldId id="311" r:id="rId14"/>
    <p:sldId id="308" r:id="rId15"/>
    <p:sldId id="287" r:id="rId16"/>
    <p:sldId id="323" r:id="rId17"/>
    <p:sldId id="314" r:id="rId18"/>
    <p:sldId id="316" r:id="rId19"/>
    <p:sldId id="315" r:id="rId20"/>
    <p:sldId id="317" r:id="rId21"/>
    <p:sldId id="288" r:id="rId22"/>
    <p:sldId id="318" r:id="rId23"/>
    <p:sldId id="289" r:id="rId24"/>
    <p:sldId id="319" r:id="rId25"/>
    <p:sldId id="320" r:id="rId26"/>
    <p:sldId id="321" r:id="rId27"/>
    <p:sldId id="350" r:id="rId28"/>
    <p:sldId id="301" r:id="rId29"/>
    <p:sldId id="383" r:id="rId30"/>
    <p:sldId id="330" r:id="rId31"/>
    <p:sldId id="282" r:id="rId32"/>
    <p:sldId id="298" r:id="rId33"/>
    <p:sldId id="299" r:id="rId34"/>
    <p:sldId id="292" r:id="rId35"/>
    <p:sldId id="291" r:id="rId36"/>
    <p:sldId id="331" r:id="rId37"/>
    <p:sldId id="332" r:id="rId38"/>
    <p:sldId id="333" r:id="rId39"/>
    <p:sldId id="327" r:id="rId40"/>
    <p:sldId id="300" r:id="rId41"/>
    <p:sldId id="336" r:id="rId42"/>
    <p:sldId id="337" r:id="rId43"/>
    <p:sldId id="340" r:id="rId44"/>
    <p:sldId id="341" r:id="rId45"/>
    <p:sldId id="343" r:id="rId46"/>
    <p:sldId id="344" r:id="rId47"/>
    <p:sldId id="328" r:id="rId48"/>
    <p:sldId id="345" r:id="rId49"/>
    <p:sldId id="346" r:id="rId50"/>
    <p:sldId id="297" r:id="rId51"/>
    <p:sldId id="295" r:id="rId52"/>
    <p:sldId id="349" r:id="rId53"/>
    <p:sldId id="329" r:id="rId54"/>
    <p:sldId id="384" r:id="rId55"/>
    <p:sldId id="351" r:id="rId56"/>
    <p:sldId id="354" r:id="rId57"/>
    <p:sldId id="355" r:id="rId58"/>
    <p:sldId id="359" r:id="rId59"/>
    <p:sldId id="356" r:id="rId60"/>
    <p:sldId id="360" r:id="rId61"/>
    <p:sldId id="357" r:id="rId62"/>
    <p:sldId id="358" r:id="rId63"/>
    <p:sldId id="361" r:id="rId64"/>
    <p:sldId id="281" r:id="rId65"/>
    <p:sldId id="273" r:id="rId66"/>
    <p:sldId id="381"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AC08"/>
    <a:srgbClr val="FF40FF"/>
    <a:srgbClr val="00FF00"/>
    <a:srgbClr val="09442A"/>
    <a:srgbClr val="00FDFF"/>
    <a:srgbClr val="FF7F00"/>
    <a:srgbClr val="05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58"/>
    <p:restoredTop sz="86364"/>
  </p:normalViewPr>
  <p:slideViewPr>
    <p:cSldViewPr snapToGrid="0" snapToObjects="1">
      <p:cViewPr varScale="1">
        <p:scale>
          <a:sx n="99" d="100"/>
          <a:sy n="99" d="100"/>
        </p:scale>
        <p:origin x="328" y="184"/>
      </p:cViewPr>
      <p:guideLst/>
    </p:cSldViewPr>
  </p:slideViewPr>
  <p:outlineViewPr>
    <p:cViewPr>
      <p:scale>
        <a:sx n="33" d="100"/>
        <a:sy n="33" d="100"/>
      </p:scale>
      <p:origin x="0" y="-1778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7B56FC-7D2E-F343-9D09-0D14B00AA564}"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6D6606-78EC-E24C-A3B3-B3666C6F492D}" type="slidenum">
              <a:rPr lang="en-US" smtClean="0"/>
              <a:t>‹N°›</a:t>
            </a:fld>
            <a:endParaRPr lang="en-US"/>
          </a:p>
        </p:txBody>
      </p:sp>
    </p:spTree>
    <p:extLst>
      <p:ext uri="{BB962C8B-B14F-4D97-AF65-F5344CB8AC3E}">
        <p14:creationId xmlns:p14="http://schemas.microsoft.com/office/powerpoint/2010/main" val="1013047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SzPts val="180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6D6606-78EC-E24C-A3B3-B3666C6F492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9122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27</a:t>
            </a:fld>
            <a:endParaRPr lang="en-US"/>
          </a:p>
        </p:txBody>
      </p:sp>
    </p:spTree>
    <p:extLst>
      <p:ext uri="{BB962C8B-B14F-4D97-AF65-F5344CB8AC3E}">
        <p14:creationId xmlns:p14="http://schemas.microsoft.com/office/powerpoint/2010/main" val="3046023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7885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35</a:t>
            </a:fld>
            <a:endParaRPr lang="en-US"/>
          </a:p>
        </p:txBody>
      </p:sp>
    </p:spTree>
    <p:extLst>
      <p:ext uri="{BB962C8B-B14F-4D97-AF65-F5344CB8AC3E}">
        <p14:creationId xmlns:p14="http://schemas.microsoft.com/office/powerpoint/2010/main" val="3671251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41</a:t>
            </a:fld>
            <a:endParaRPr lang="en-US"/>
          </a:p>
        </p:txBody>
      </p:sp>
    </p:spTree>
    <p:extLst>
      <p:ext uri="{BB962C8B-B14F-4D97-AF65-F5344CB8AC3E}">
        <p14:creationId xmlns:p14="http://schemas.microsoft.com/office/powerpoint/2010/main" val="4289684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42</a:t>
            </a:fld>
            <a:endParaRPr lang="en-US"/>
          </a:p>
        </p:txBody>
      </p:sp>
    </p:spTree>
    <p:extLst>
      <p:ext uri="{BB962C8B-B14F-4D97-AF65-F5344CB8AC3E}">
        <p14:creationId xmlns:p14="http://schemas.microsoft.com/office/powerpoint/2010/main" val="2860964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43</a:t>
            </a:fld>
            <a:endParaRPr lang="en-US"/>
          </a:p>
        </p:txBody>
      </p:sp>
    </p:spTree>
    <p:extLst>
      <p:ext uri="{BB962C8B-B14F-4D97-AF65-F5344CB8AC3E}">
        <p14:creationId xmlns:p14="http://schemas.microsoft.com/office/powerpoint/2010/main" val="20805493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44</a:t>
            </a:fld>
            <a:endParaRPr lang="en-US"/>
          </a:p>
        </p:txBody>
      </p:sp>
    </p:spTree>
    <p:extLst>
      <p:ext uri="{BB962C8B-B14F-4D97-AF65-F5344CB8AC3E}">
        <p14:creationId xmlns:p14="http://schemas.microsoft.com/office/powerpoint/2010/main" val="3006477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45</a:t>
            </a:fld>
            <a:endParaRPr lang="en-US"/>
          </a:p>
        </p:txBody>
      </p:sp>
    </p:spTree>
    <p:extLst>
      <p:ext uri="{BB962C8B-B14F-4D97-AF65-F5344CB8AC3E}">
        <p14:creationId xmlns:p14="http://schemas.microsoft.com/office/powerpoint/2010/main" val="1090571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46</a:t>
            </a:fld>
            <a:endParaRPr lang="en-US"/>
          </a:p>
        </p:txBody>
      </p:sp>
    </p:spTree>
    <p:extLst>
      <p:ext uri="{BB962C8B-B14F-4D97-AF65-F5344CB8AC3E}">
        <p14:creationId xmlns:p14="http://schemas.microsoft.com/office/powerpoint/2010/main" val="4149966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Shape 501"/>
          <p:cNvSpPr txBox="1">
            <a:spLocks noGrp="1"/>
          </p:cNvSpPr>
          <p:nvPr>
            <p:ph type="body" idx="1"/>
          </p:nvPr>
        </p:nvSpPr>
        <p:spPr>
          <a:xfrm>
            <a:off x="914400" y="4343400"/>
            <a:ext cx="50291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02" name="Shape 5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0266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SzPts val="1800"/>
              <a:buNone/>
            </a:pPr>
            <a:r>
              <a:rPr lang="en-US" dirty="0"/>
              <a:t>Note from Chuck.  If you are using these materials, you can remove my name and URL from this replace it with your own, but please retain the CC-BY logo on the first page as well as retain the entire last page when you remix and republish these slides.  </a:t>
            </a:r>
          </a:p>
          <a:p>
            <a:pPr marL="0" lvl="0" indent="0" algn="l" rtl="0">
              <a:spcBef>
                <a:spcPts val="0"/>
              </a:spcBef>
              <a:spcAft>
                <a:spcPts val="0"/>
              </a:spcAft>
              <a:buSzPts val="1800"/>
              <a:buNone/>
            </a:pPr>
            <a:r>
              <a:rPr lang="en-US" dirty="0"/>
              <a:t>TO Highlight – go to https://</a:t>
            </a:r>
            <a:r>
              <a:rPr lang="en-US" dirty="0" err="1"/>
              <a:t>tohtml.com</a:t>
            </a:r>
            <a:r>
              <a:rPr lang="en-US"/>
              <a:t>/html/ - paste and then do a "Paste RTF"</a:t>
            </a:r>
          </a:p>
        </p:txBody>
      </p:sp>
      <p:sp>
        <p:nvSpPr>
          <p:cNvPr id="4" name="Slide Number Placeholder 3"/>
          <p:cNvSpPr>
            <a:spLocks noGrp="1"/>
          </p:cNvSpPr>
          <p:nvPr>
            <p:ph type="sldNum" sz="quarter" idx="5"/>
          </p:nvPr>
        </p:nvSpPr>
        <p:spPr/>
        <p:txBody>
          <a:bodyPr/>
          <a:lstStyle/>
          <a:p>
            <a:fld id="{0E6D6606-78EC-E24C-A3B3-B3666C6F492D}" type="slidenum">
              <a:rPr lang="en-US" smtClean="0"/>
              <a:t>2</a:t>
            </a:fld>
            <a:endParaRPr lang="en-US"/>
          </a:p>
        </p:txBody>
      </p:sp>
    </p:spTree>
    <p:extLst>
      <p:ext uri="{BB962C8B-B14F-4D97-AF65-F5344CB8AC3E}">
        <p14:creationId xmlns:p14="http://schemas.microsoft.com/office/powerpoint/2010/main" val="2552404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52</a:t>
            </a:fld>
            <a:endParaRPr lang="en-US"/>
          </a:p>
        </p:txBody>
      </p:sp>
    </p:spTree>
    <p:extLst>
      <p:ext uri="{BB962C8B-B14F-4D97-AF65-F5344CB8AC3E}">
        <p14:creationId xmlns:p14="http://schemas.microsoft.com/office/powerpoint/2010/main" val="36019799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0187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56</a:t>
            </a:fld>
            <a:endParaRPr lang="en-US"/>
          </a:p>
        </p:txBody>
      </p:sp>
    </p:spTree>
    <p:extLst>
      <p:ext uri="{BB962C8B-B14F-4D97-AF65-F5344CB8AC3E}">
        <p14:creationId xmlns:p14="http://schemas.microsoft.com/office/powerpoint/2010/main" val="37281254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58</a:t>
            </a:fld>
            <a:endParaRPr lang="en-US"/>
          </a:p>
        </p:txBody>
      </p:sp>
    </p:spTree>
    <p:extLst>
      <p:ext uri="{BB962C8B-B14F-4D97-AF65-F5344CB8AC3E}">
        <p14:creationId xmlns:p14="http://schemas.microsoft.com/office/powerpoint/2010/main" val="40189490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60</a:t>
            </a:fld>
            <a:endParaRPr lang="en-US"/>
          </a:p>
        </p:txBody>
      </p:sp>
    </p:spTree>
    <p:extLst>
      <p:ext uri="{BB962C8B-B14F-4D97-AF65-F5344CB8AC3E}">
        <p14:creationId xmlns:p14="http://schemas.microsoft.com/office/powerpoint/2010/main" val="35878886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62</a:t>
            </a:fld>
            <a:endParaRPr lang="en-US"/>
          </a:p>
        </p:txBody>
      </p:sp>
    </p:spTree>
    <p:extLst>
      <p:ext uri="{BB962C8B-B14F-4D97-AF65-F5344CB8AC3E}">
        <p14:creationId xmlns:p14="http://schemas.microsoft.com/office/powerpoint/2010/main" val="9974683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63</a:t>
            </a:fld>
            <a:endParaRPr lang="en-US"/>
          </a:p>
        </p:txBody>
      </p:sp>
    </p:spTree>
    <p:extLst>
      <p:ext uri="{BB962C8B-B14F-4D97-AF65-F5344CB8AC3E}">
        <p14:creationId xmlns:p14="http://schemas.microsoft.com/office/powerpoint/2010/main" val="3146804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32042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6D6606-78EC-E24C-A3B3-B3666C6F492D}" type="slidenum">
              <a:rPr lang="en-US" smtClean="0"/>
              <a:t>8</a:t>
            </a:fld>
            <a:endParaRPr lang="en-US"/>
          </a:p>
        </p:txBody>
      </p:sp>
    </p:spTree>
    <p:extLst>
      <p:ext uri="{BB962C8B-B14F-4D97-AF65-F5344CB8AC3E}">
        <p14:creationId xmlns:p14="http://schemas.microsoft.com/office/powerpoint/2010/main" val="3408607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10</a:t>
            </a:fld>
            <a:endParaRPr lang="en-US"/>
          </a:p>
        </p:txBody>
      </p:sp>
    </p:spTree>
    <p:extLst>
      <p:ext uri="{BB962C8B-B14F-4D97-AF65-F5344CB8AC3E}">
        <p14:creationId xmlns:p14="http://schemas.microsoft.com/office/powerpoint/2010/main" val="3648425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14</a:t>
            </a:fld>
            <a:endParaRPr lang="en-US"/>
          </a:p>
        </p:txBody>
      </p:sp>
    </p:spTree>
    <p:extLst>
      <p:ext uri="{BB962C8B-B14F-4D97-AF65-F5344CB8AC3E}">
        <p14:creationId xmlns:p14="http://schemas.microsoft.com/office/powerpoint/2010/main" val="881618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15</a:t>
            </a:fld>
            <a:endParaRPr lang="en-US"/>
          </a:p>
        </p:txBody>
      </p:sp>
    </p:spTree>
    <p:extLst>
      <p:ext uri="{BB962C8B-B14F-4D97-AF65-F5344CB8AC3E}">
        <p14:creationId xmlns:p14="http://schemas.microsoft.com/office/powerpoint/2010/main" val="4143217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18</a:t>
            </a:fld>
            <a:endParaRPr lang="en-US"/>
          </a:p>
        </p:txBody>
      </p:sp>
    </p:spTree>
    <p:extLst>
      <p:ext uri="{BB962C8B-B14F-4D97-AF65-F5344CB8AC3E}">
        <p14:creationId xmlns:p14="http://schemas.microsoft.com/office/powerpoint/2010/main" val="3678242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6D6606-78EC-E24C-A3B3-B3666C6F492D}" type="slidenum">
              <a:rPr lang="en-US" smtClean="0"/>
              <a:t>19</a:t>
            </a:fld>
            <a:endParaRPr lang="en-US"/>
          </a:p>
        </p:txBody>
      </p:sp>
    </p:spTree>
    <p:extLst>
      <p:ext uri="{BB962C8B-B14F-4D97-AF65-F5344CB8AC3E}">
        <p14:creationId xmlns:p14="http://schemas.microsoft.com/office/powerpoint/2010/main" val="3033042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EE7C04C-7AF8-1445-A186-502B631B934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E7C04C-7AF8-1445-A186-502B631B934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E7C04C-7AF8-1445-A186-502B631B934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E7C04C-7AF8-1445-A186-502B631B934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E7C04C-7AF8-1445-A186-502B631B934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E7C04C-7AF8-1445-A186-502B631B934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E7C04C-7AF8-1445-A186-502B631B934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E7C04C-7AF8-1445-A186-502B631B934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E7C04C-7AF8-1445-A186-502B631B934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E7C04C-7AF8-1445-A186-502B631B934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E7C04C-7AF8-1445-A186-502B631B934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6F330-C845-6B40-9965-8A0C96ACE82B}" type="slidenum">
              <a:rPr lang="en-US" smtClean="0"/>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E7C04C-7AF8-1445-A186-502B631B934F}" type="datetimeFigureOut">
              <a:rPr lang="en-US" smtClean="0"/>
              <a:t>1/2/22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F6F330-C845-6B40-9965-8A0C96ACE82B}" type="slidenum">
              <a:rPr lang="en-US" smtClean="0"/>
              <a:t>‹N°›</a:t>
            </a:fld>
            <a:endParaRPr lang="en-US"/>
          </a:p>
        </p:txBody>
      </p:sp>
    </p:spTree>
    <p:extLst>
      <p:ext uri="{BB962C8B-B14F-4D97-AF65-F5344CB8AC3E}">
        <p14:creationId xmlns:p14="http://schemas.microsoft.com/office/powerpoint/2010/main" val="1942372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rgbClr val="D7AC08"/>
          </a:solidFill>
          <a:latin typeface="Verdana" panose="020B0604030504040204" pitchFamily="34" charset="0"/>
          <a:ea typeface="Verdana" panose="020B0604030504040204" pitchFamily="34" charset="0"/>
          <a:cs typeface="Verdan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47.xml"/><Relationship Id="rId3" Type="http://schemas.openxmlformats.org/officeDocument/2006/relationships/slide" Target="slide2.xml"/><Relationship Id="rId7" Type="http://schemas.openxmlformats.org/officeDocument/2006/relationships/slide" Target="slide39.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28.xml"/><Relationship Id="rId5" Type="http://schemas.openxmlformats.org/officeDocument/2006/relationships/slide" Target="slide16.xml"/><Relationship Id="rId4" Type="http://schemas.openxmlformats.org/officeDocument/2006/relationships/slide" Target="slide9.xml"/><Relationship Id="rId9" Type="http://schemas.openxmlformats.org/officeDocument/2006/relationships/slide" Target="slide5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djangoproject.com/en/2.2/ref/request-response/#django.http.HttpRequest.scheme" TargetMode="External"/><Relationship Id="rId2" Type="http://schemas.openxmlformats.org/officeDocument/2006/relationships/hyperlink" Target="https://docs.djangoproject.com/en/2.2/ref/request-response/#attributes" TargetMode="External"/><Relationship Id="rId1" Type="http://schemas.openxmlformats.org/officeDocument/2006/relationships/slideLayout" Target="../slideLayouts/slideLayout2.xml"/><Relationship Id="rId5" Type="http://schemas.openxmlformats.org/officeDocument/2006/relationships/hyperlink" Target="https://docs.djangoproject.com/en/2.2/ref/request-response/#django.http.HttpRequest.POST" TargetMode="External"/><Relationship Id="rId4" Type="http://schemas.openxmlformats.org/officeDocument/2006/relationships/hyperlink" Target="https://docs.djangoproject.com/en/2.2/ref/request-response/#django.http.HttpRequest.body"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ocs.djangoproject.com/en/2.2/ref/request-response/#django.http.HttpResponse" TargetMode="External"/><Relationship Id="rId2" Type="http://schemas.openxmlformats.org/officeDocument/2006/relationships/hyperlink" Target="https://docs.djangoproject.com/en/2.2/ref/request-response/#django.http.HttpReques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en.wikipedia.org/wiki/Cross-site_scripting"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hyperlink" Target="https://samples.dj4e.com/tmpl/game/200"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hyperlink" Target="https://samples.dj4e.com/tmpl/simple"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s://samples.dj4e.com/tmpl/special"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hyperlink" Target="https://samples.dj4e.com/tmpl/nested"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hyperlink" Target="https://samples.dj4e.com/tmpl/game/200"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py4e.com/lessons/Objects" TargetMode="Externa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hyperlink" Target="https://samples.dj4e.com/tmpl/game2/200"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hyperlink" Target="http://www.djangoproject.org/" TargetMode="External"/><Relationship Id="rId2" Type="http://schemas.openxmlformats.org/officeDocument/2006/relationships/hyperlink" Target="https://www.flickr.com/photos/dinnerseries/23570475099"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2184B-9E70-0147-A7B2-2B03EF546E89}"/>
              </a:ext>
            </a:extLst>
          </p:cNvPr>
          <p:cNvSpPr>
            <a:spLocks noGrp="1"/>
          </p:cNvSpPr>
          <p:nvPr>
            <p:ph type="title"/>
          </p:nvPr>
        </p:nvSpPr>
        <p:spPr/>
        <p:txBody>
          <a:bodyPr/>
          <a:lstStyle/>
          <a:p>
            <a:r>
              <a:rPr lang="en-US" altLang="zh-CN" dirty="0"/>
              <a:t>Table</a:t>
            </a:r>
            <a:r>
              <a:rPr lang="zh-CN" altLang="en-US" dirty="0"/>
              <a:t> </a:t>
            </a:r>
            <a:r>
              <a:rPr lang="en-US" altLang="zh-CN" dirty="0"/>
              <a:t>of</a:t>
            </a:r>
            <a:r>
              <a:rPr lang="zh-CN" altLang="en-US" dirty="0"/>
              <a:t> </a:t>
            </a:r>
            <a:r>
              <a:rPr lang="en-US" altLang="zh-CN" dirty="0"/>
              <a:t>Contents</a:t>
            </a:r>
            <a:endParaRPr lang="en-US" dirty="0"/>
          </a:p>
        </p:txBody>
      </p:sp>
      <p:sp>
        <p:nvSpPr>
          <p:cNvPr id="3" name="Content Placeholder 2">
            <a:extLst>
              <a:ext uri="{FF2B5EF4-FFF2-40B4-BE49-F238E27FC236}">
                <a16:creationId xmlns:a16="http://schemas.microsoft.com/office/drawing/2014/main" id="{61DFB40C-2FCB-434C-A0CC-755A7EB0703A}"/>
              </a:ext>
            </a:extLst>
          </p:cNvPr>
          <p:cNvSpPr>
            <a:spLocks noGrp="1"/>
          </p:cNvSpPr>
          <p:nvPr>
            <p:ph idx="1"/>
          </p:nvPr>
        </p:nvSpPr>
        <p:spPr>
          <a:xfrm>
            <a:off x="838200" y="1541929"/>
            <a:ext cx="10515600" cy="4635034"/>
          </a:xfrm>
        </p:spPr>
        <p:txBody>
          <a:bodyPr>
            <a:normAutofit fontScale="85000" lnSpcReduction="20000"/>
          </a:bodyPr>
          <a:lstStyle/>
          <a:p>
            <a:pPr marL="0" indent="0">
              <a:lnSpc>
                <a:spcPct val="150000"/>
              </a:lnSpc>
              <a:buNone/>
            </a:pPr>
            <a:r>
              <a:rPr lang="en-US" altLang="zh-CN" sz="2400" dirty="0">
                <a:solidFill>
                  <a:schemeClr val="bg1"/>
                </a:solidFill>
              </a:rPr>
              <a:t>This</a:t>
            </a:r>
            <a:r>
              <a:rPr lang="zh-CN" altLang="en-US" sz="2400" dirty="0">
                <a:solidFill>
                  <a:schemeClr val="bg1"/>
                </a:solidFill>
              </a:rPr>
              <a:t> </a:t>
            </a:r>
            <a:r>
              <a:rPr lang="en-US" altLang="zh-CN" sz="2400" dirty="0">
                <a:solidFill>
                  <a:schemeClr val="bg1"/>
                </a:solidFill>
              </a:rPr>
              <a:t>slide</a:t>
            </a:r>
            <a:r>
              <a:rPr lang="zh-CN" altLang="en-US" sz="2400" dirty="0">
                <a:solidFill>
                  <a:schemeClr val="bg1"/>
                </a:solidFill>
              </a:rPr>
              <a:t> </a:t>
            </a:r>
            <a:r>
              <a:rPr lang="en-US" altLang="zh-CN" sz="2400" dirty="0">
                <a:solidFill>
                  <a:schemeClr val="bg1"/>
                </a:solidFill>
              </a:rPr>
              <a:t>deck</a:t>
            </a:r>
            <a:r>
              <a:rPr lang="zh-CN" altLang="en-US" sz="2400" dirty="0">
                <a:solidFill>
                  <a:schemeClr val="bg1"/>
                </a:solidFill>
              </a:rPr>
              <a:t> </a:t>
            </a:r>
            <a:r>
              <a:rPr lang="en-US" altLang="zh-CN" sz="2400" dirty="0">
                <a:solidFill>
                  <a:schemeClr val="bg1"/>
                </a:solidFill>
              </a:rPr>
              <a:t>consists</a:t>
            </a:r>
            <a:r>
              <a:rPr lang="zh-CN" altLang="en-US" sz="2400" dirty="0">
                <a:solidFill>
                  <a:schemeClr val="bg1"/>
                </a:solidFill>
              </a:rPr>
              <a:t> </a:t>
            </a:r>
            <a:r>
              <a:rPr lang="en-US" altLang="zh-CN" sz="2400" dirty="0">
                <a:solidFill>
                  <a:schemeClr val="bg1"/>
                </a:solidFill>
              </a:rPr>
              <a:t>of</a:t>
            </a:r>
            <a:r>
              <a:rPr lang="zh-CN" altLang="en-US" sz="2400" dirty="0">
                <a:solidFill>
                  <a:schemeClr val="bg1"/>
                </a:solidFill>
              </a:rPr>
              <a:t> </a:t>
            </a:r>
            <a:r>
              <a:rPr lang="en-US" altLang="zh-CN" sz="2400" dirty="0">
                <a:solidFill>
                  <a:schemeClr val="bg1"/>
                </a:solidFill>
              </a:rPr>
              <a:t>slides</a:t>
            </a:r>
            <a:r>
              <a:rPr lang="zh-CN" altLang="en-US" sz="2400" dirty="0">
                <a:solidFill>
                  <a:schemeClr val="bg1"/>
                </a:solidFill>
              </a:rPr>
              <a:t> </a:t>
            </a:r>
            <a:r>
              <a:rPr lang="en-US" altLang="zh-CN" sz="2400" dirty="0">
                <a:solidFill>
                  <a:schemeClr val="bg1"/>
                </a:solidFill>
              </a:rPr>
              <a:t>used</a:t>
            </a:r>
            <a:r>
              <a:rPr lang="zh-CN" altLang="en-US" sz="2400" dirty="0">
                <a:solidFill>
                  <a:schemeClr val="bg1"/>
                </a:solidFill>
              </a:rPr>
              <a:t> </a:t>
            </a:r>
            <a:r>
              <a:rPr lang="en-US" altLang="zh-CN" sz="2400" dirty="0">
                <a:solidFill>
                  <a:schemeClr val="bg1"/>
                </a:solidFill>
              </a:rPr>
              <a:t>in</a:t>
            </a:r>
            <a:r>
              <a:rPr lang="zh-CN" altLang="en-US" sz="2400" dirty="0">
                <a:solidFill>
                  <a:schemeClr val="bg1"/>
                </a:solidFill>
              </a:rPr>
              <a:t> </a:t>
            </a:r>
            <a:r>
              <a:rPr lang="en-US" altLang="zh-CN" sz="2400" dirty="0">
                <a:solidFill>
                  <a:schemeClr val="bg1"/>
                </a:solidFill>
              </a:rPr>
              <a:t>7</a:t>
            </a:r>
            <a:r>
              <a:rPr lang="zh-CN" altLang="en-US" sz="2400" dirty="0">
                <a:solidFill>
                  <a:schemeClr val="bg1"/>
                </a:solidFill>
              </a:rPr>
              <a:t> </a:t>
            </a:r>
            <a:r>
              <a:rPr lang="en-US" altLang="zh-CN" sz="2400" dirty="0">
                <a:solidFill>
                  <a:schemeClr val="bg1"/>
                </a:solidFill>
              </a:rPr>
              <a:t>lecture</a:t>
            </a:r>
            <a:r>
              <a:rPr lang="zh-CN" altLang="en-US" sz="2400" dirty="0">
                <a:solidFill>
                  <a:schemeClr val="bg1"/>
                </a:solidFill>
              </a:rPr>
              <a:t> </a:t>
            </a:r>
            <a:r>
              <a:rPr lang="en-US" altLang="zh-CN" sz="2400" dirty="0">
                <a:solidFill>
                  <a:schemeClr val="bg1"/>
                </a:solidFill>
              </a:rPr>
              <a:t>videos</a:t>
            </a:r>
            <a:r>
              <a:rPr lang="zh-CN" altLang="en-US" sz="2400" dirty="0">
                <a:solidFill>
                  <a:schemeClr val="bg1"/>
                </a:solidFill>
              </a:rPr>
              <a:t> </a:t>
            </a:r>
            <a:r>
              <a:rPr lang="en-US" altLang="zh-CN" sz="2400" dirty="0">
                <a:solidFill>
                  <a:schemeClr val="bg1"/>
                </a:solidFill>
              </a:rPr>
              <a:t>in</a:t>
            </a:r>
            <a:r>
              <a:rPr lang="zh-CN" altLang="en-US" sz="2400" dirty="0">
                <a:solidFill>
                  <a:schemeClr val="bg1"/>
                </a:solidFill>
              </a:rPr>
              <a:t> </a:t>
            </a:r>
            <a:r>
              <a:rPr lang="en-US" altLang="zh-CN" sz="2400" dirty="0">
                <a:solidFill>
                  <a:schemeClr val="bg1"/>
                </a:solidFill>
              </a:rPr>
              <a:t>Week</a:t>
            </a:r>
            <a:r>
              <a:rPr lang="zh-CN" altLang="en-US" sz="2400" dirty="0">
                <a:solidFill>
                  <a:schemeClr val="bg1"/>
                </a:solidFill>
              </a:rPr>
              <a:t> </a:t>
            </a:r>
            <a:r>
              <a:rPr lang="en-US" altLang="zh-CN" sz="2400" dirty="0">
                <a:solidFill>
                  <a:schemeClr val="bg1"/>
                </a:solidFill>
              </a:rPr>
              <a:t>2.</a:t>
            </a:r>
            <a:r>
              <a:rPr lang="zh-CN" altLang="en-US" sz="2400" dirty="0">
                <a:solidFill>
                  <a:schemeClr val="bg1"/>
                </a:solidFill>
              </a:rPr>
              <a:t> </a:t>
            </a:r>
            <a:r>
              <a:rPr lang="en-US" altLang="zh-CN" sz="2400" dirty="0">
                <a:solidFill>
                  <a:schemeClr val="bg1"/>
                </a:solidFill>
              </a:rPr>
              <a:t>Below</a:t>
            </a:r>
            <a:r>
              <a:rPr lang="zh-CN" altLang="en-US" sz="2400" dirty="0">
                <a:solidFill>
                  <a:schemeClr val="bg1"/>
                </a:solidFill>
              </a:rPr>
              <a:t> </a:t>
            </a:r>
            <a:r>
              <a:rPr lang="en-US" altLang="zh-CN" sz="2400" dirty="0">
                <a:solidFill>
                  <a:schemeClr val="bg1"/>
                </a:solidFill>
              </a:rPr>
              <a:t>is</a:t>
            </a:r>
            <a:r>
              <a:rPr lang="zh-CN" altLang="en-US" sz="2400" dirty="0">
                <a:solidFill>
                  <a:schemeClr val="bg1"/>
                </a:solidFill>
              </a:rPr>
              <a:t> </a:t>
            </a:r>
            <a:r>
              <a:rPr lang="en-US" altLang="zh-CN" sz="2400" dirty="0">
                <a:solidFill>
                  <a:schemeClr val="bg1"/>
                </a:solidFill>
              </a:rPr>
              <a:t>a</a:t>
            </a:r>
            <a:r>
              <a:rPr lang="zh-CN" altLang="en-US" sz="2400" dirty="0">
                <a:solidFill>
                  <a:schemeClr val="bg1"/>
                </a:solidFill>
              </a:rPr>
              <a:t> </a:t>
            </a:r>
            <a:r>
              <a:rPr lang="en-US" altLang="zh-CN" sz="2400" dirty="0">
                <a:solidFill>
                  <a:schemeClr val="bg1"/>
                </a:solidFill>
              </a:rPr>
              <a:t>list</a:t>
            </a:r>
            <a:r>
              <a:rPr lang="zh-CN" altLang="en-US" sz="2400" dirty="0">
                <a:solidFill>
                  <a:schemeClr val="bg1"/>
                </a:solidFill>
              </a:rPr>
              <a:t> </a:t>
            </a:r>
            <a:r>
              <a:rPr lang="en-US" altLang="zh-CN" sz="2400" dirty="0">
                <a:solidFill>
                  <a:schemeClr val="bg1"/>
                </a:solidFill>
              </a:rPr>
              <a:t>of</a:t>
            </a:r>
            <a:r>
              <a:rPr lang="zh-CN" altLang="en-US" sz="2400" dirty="0">
                <a:solidFill>
                  <a:schemeClr val="bg1"/>
                </a:solidFill>
              </a:rPr>
              <a:t> </a:t>
            </a:r>
            <a:r>
              <a:rPr lang="en-US" altLang="zh-CN" sz="2400" dirty="0">
                <a:solidFill>
                  <a:schemeClr val="bg1"/>
                </a:solidFill>
              </a:rPr>
              <a:t>shortcut</a:t>
            </a:r>
            <a:r>
              <a:rPr lang="zh-CN" altLang="en-US" sz="2400" dirty="0">
                <a:solidFill>
                  <a:schemeClr val="bg1"/>
                </a:solidFill>
              </a:rPr>
              <a:t> </a:t>
            </a:r>
            <a:r>
              <a:rPr lang="en-US" altLang="zh-CN" sz="2400" dirty="0">
                <a:solidFill>
                  <a:schemeClr val="bg1"/>
                </a:solidFill>
              </a:rPr>
              <a:t>hyperlinks</a:t>
            </a:r>
            <a:r>
              <a:rPr lang="zh-CN" altLang="en-US" sz="2400" dirty="0">
                <a:solidFill>
                  <a:schemeClr val="bg1"/>
                </a:solidFill>
              </a:rPr>
              <a:t> </a:t>
            </a:r>
            <a:r>
              <a:rPr lang="en-US" altLang="zh-CN" sz="2400" dirty="0">
                <a:solidFill>
                  <a:schemeClr val="bg1"/>
                </a:solidFill>
              </a:rPr>
              <a:t>for</a:t>
            </a:r>
            <a:r>
              <a:rPr lang="zh-CN" altLang="en-US" sz="2400" dirty="0">
                <a:solidFill>
                  <a:schemeClr val="bg1"/>
                </a:solidFill>
              </a:rPr>
              <a:t> </a:t>
            </a:r>
            <a:r>
              <a:rPr lang="en-US" altLang="zh-CN" sz="2400" dirty="0">
                <a:solidFill>
                  <a:schemeClr val="bg1"/>
                </a:solidFill>
              </a:rPr>
              <a:t>you</a:t>
            </a:r>
            <a:r>
              <a:rPr lang="zh-CN" altLang="en-US" sz="2400" dirty="0">
                <a:solidFill>
                  <a:schemeClr val="bg1"/>
                </a:solidFill>
              </a:rPr>
              <a:t> </a:t>
            </a:r>
            <a:r>
              <a:rPr lang="en-US" altLang="zh-CN" sz="2400" dirty="0">
                <a:solidFill>
                  <a:schemeClr val="bg1"/>
                </a:solidFill>
              </a:rPr>
              <a:t>to</a:t>
            </a:r>
            <a:r>
              <a:rPr lang="zh-CN" altLang="en-US" sz="2400" dirty="0">
                <a:solidFill>
                  <a:schemeClr val="bg1"/>
                </a:solidFill>
              </a:rPr>
              <a:t> </a:t>
            </a:r>
            <a:r>
              <a:rPr lang="en-US" altLang="zh-CN" sz="2400" dirty="0">
                <a:solidFill>
                  <a:schemeClr val="bg1"/>
                </a:solidFill>
              </a:rPr>
              <a:t>jump</a:t>
            </a:r>
            <a:r>
              <a:rPr lang="zh-CN" altLang="en-US" sz="2400" dirty="0">
                <a:solidFill>
                  <a:schemeClr val="bg1"/>
                </a:solidFill>
              </a:rPr>
              <a:t> </a:t>
            </a:r>
            <a:r>
              <a:rPr lang="en-US" altLang="zh-CN" sz="2400" dirty="0">
                <a:solidFill>
                  <a:schemeClr val="bg1"/>
                </a:solidFill>
              </a:rPr>
              <a:t>into</a:t>
            </a:r>
            <a:r>
              <a:rPr lang="zh-CN" altLang="en-US" sz="2400" dirty="0">
                <a:solidFill>
                  <a:schemeClr val="bg1"/>
                </a:solidFill>
              </a:rPr>
              <a:t> </a:t>
            </a:r>
            <a:r>
              <a:rPr lang="en-US" altLang="zh-CN" sz="2400" dirty="0">
                <a:solidFill>
                  <a:schemeClr val="bg1"/>
                </a:solidFill>
              </a:rPr>
              <a:t>specific</a:t>
            </a:r>
            <a:r>
              <a:rPr lang="zh-CN" altLang="en-US" sz="2400" dirty="0">
                <a:solidFill>
                  <a:schemeClr val="bg1"/>
                </a:solidFill>
              </a:rPr>
              <a:t> </a:t>
            </a:r>
            <a:r>
              <a:rPr lang="en-US" altLang="zh-CN" sz="2400" dirty="0">
                <a:solidFill>
                  <a:schemeClr val="bg1"/>
                </a:solidFill>
              </a:rPr>
              <a:t>sections.</a:t>
            </a:r>
            <a:r>
              <a:rPr lang="zh-CN" altLang="en-US" sz="2400" dirty="0">
                <a:solidFill>
                  <a:schemeClr val="bg1"/>
                </a:solidFill>
              </a:rPr>
              <a:t> </a:t>
            </a:r>
            <a:endParaRPr lang="en-US" altLang="zh-CN" sz="2400" dirty="0">
              <a:solidFill>
                <a:schemeClr val="bg1"/>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2)</a:t>
            </a:r>
            <a:r>
              <a:rPr lang="zh-CN" altLang="en-US" sz="2400" dirty="0">
                <a:solidFill>
                  <a:schemeClr val="bg1"/>
                </a:solidFill>
              </a:rPr>
              <a:t> </a:t>
            </a:r>
            <a:r>
              <a:rPr lang="en-US" altLang="zh-CN" sz="2400" dirty="0">
                <a:solidFill>
                  <a:srgbClr val="0500FF"/>
                </a:solidFill>
                <a:hlinkClick r:id="rId3" action="ppaction://hlinksldjump"/>
              </a:rPr>
              <a:t>Week 2: URL Routing in Django</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9)</a:t>
            </a:r>
            <a:r>
              <a:rPr lang="zh-CN" altLang="en-US" sz="2400" dirty="0">
                <a:solidFill>
                  <a:schemeClr val="bg1"/>
                </a:solidFill>
              </a:rPr>
              <a:t> </a:t>
            </a:r>
            <a:r>
              <a:rPr lang="en-US" altLang="zh-CN" sz="2400" dirty="0">
                <a:solidFill>
                  <a:srgbClr val="0500FF"/>
                </a:solidFill>
                <a:hlinkClick r:id="rId4" action="ppaction://hlinksldjump"/>
              </a:rPr>
              <a:t>Week 2:Django Views</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16)</a:t>
            </a:r>
            <a:r>
              <a:rPr lang="zh-CN" altLang="en-US" sz="2400" dirty="0">
                <a:solidFill>
                  <a:schemeClr val="bg1"/>
                </a:solidFill>
              </a:rPr>
              <a:t> </a:t>
            </a:r>
            <a:r>
              <a:rPr lang="en-US" altLang="zh-CN" sz="2400" dirty="0">
                <a:solidFill>
                  <a:srgbClr val="0500FF"/>
                </a:solidFill>
                <a:hlinkClick r:id="rId5" action="ppaction://hlinksldjump"/>
              </a:rPr>
              <a:t>Week 2: Inside Django Views and HTML Escaping in Django</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28)</a:t>
            </a:r>
            <a:r>
              <a:rPr lang="zh-CN" altLang="en-US" sz="2400" dirty="0">
                <a:solidFill>
                  <a:schemeClr val="bg1"/>
                </a:solidFill>
              </a:rPr>
              <a:t> </a:t>
            </a:r>
            <a:r>
              <a:rPr lang="en-US" altLang="zh-CN" sz="2400" dirty="0">
                <a:solidFill>
                  <a:srgbClr val="0500FF"/>
                </a:solidFill>
                <a:hlinkClick r:id="rId6" action="ppaction://hlinksldjump"/>
              </a:rPr>
              <a:t>Week 2: Using Templates in Django</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39)</a:t>
            </a:r>
            <a:r>
              <a:rPr lang="zh-CN" altLang="en-US" sz="2400" dirty="0">
                <a:solidFill>
                  <a:schemeClr val="bg1"/>
                </a:solidFill>
              </a:rPr>
              <a:t> </a:t>
            </a:r>
            <a:r>
              <a:rPr lang="en-US" altLang="zh-CN" sz="2400" dirty="0">
                <a:solidFill>
                  <a:srgbClr val="0500FF"/>
                </a:solidFill>
                <a:hlinkClick r:id="rId7" action="ppaction://hlinksldjump"/>
              </a:rPr>
              <a:t>Week 2: The Django Template Language (DTL)</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47)</a:t>
            </a:r>
            <a:r>
              <a:rPr lang="zh-CN" altLang="en-US" sz="2400" dirty="0">
                <a:solidFill>
                  <a:schemeClr val="bg1"/>
                </a:solidFill>
              </a:rPr>
              <a:t> </a:t>
            </a:r>
            <a:r>
              <a:rPr lang="en-US" altLang="zh-CN" sz="2400" dirty="0">
                <a:solidFill>
                  <a:srgbClr val="0500FF"/>
                </a:solidFill>
                <a:hlinkClick r:id="rId8" action="ppaction://hlinksldjump"/>
              </a:rPr>
              <a:t>Week 2: Inheritance in Django Templates</a:t>
            </a:r>
            <a:endParaRPr lang="en-US" altLang="zh-CN" sz="2400" dirty="0">
              <a:solidFill>
                <a:srgbClr val="0500FF"/>
              </a:solidFill>
            </a:endParaRPr>
          </a:p>
          <a:p>
            <a:pPr>
              <a:lnSpc>
                <a:spcPct val="150000"/>
              </a:lnSpc>
            </a:pPr>
            <a:r>
              <a:rPr lang="en-US" altLang="zh-CN" sz="2400" dirty="0">
                <a:solidFill>
                  <a:schemeClr val="bg1"/>
                </a:solidFill>
              </a:rPr>
              <a:t>(page</a:t>
            </a:r>
            <a:r>
              <a:rPr lang="zh-CN" altLang="en-US" sz="2400" dirty="0">
                <a:solidFill>
                  <a:schemeClr val="bg1"/>
                </a:solidFill>
              </a:rPr>
              <a:t> </a:t>
            </a:r>
            <a:r>
              <a:rPr lang="en-US" altLang="zh-CN" sz="2400" dirty="0">
                <a:solidFill>
                  <a:schemeClr val="bg1"/>
                </a:solidFill>
              </a:rPr>
              <a:t>53)</a:t>
            </a:r>
            <a:r>
              <a:rPr lang="zh-CN" altLang="en-US" sz="2400" dirty="0">
                <a:solidFill>
                  <a:schemeClr val="bg1"/>
                </a:solidFill>
              </a:rPr>
              <a:t> </a:t>
            </a:r>
            <a:r>
              <a:rPr lang="en-US" altLang="zh-CN" sz="2400" dirty="0">
                <a:solidFill>
                  <a:srgbClr val="0500FF"/>
                </a:solidFill>
                <a:hlinkClick r:id="rId9" action="ppaction://hlinksldjump"/>
              </a:rPr>
              <a:t>Week 2: Reversing Django Views and URLs</a:t>
            </a:r>
            <a:endParaRPr lang="en-US" altLang="zh-CN" sz="2400" dirty="0">
              <a:solidFill>
                <a:srgbClr val="0500FF"/>
              </a:solidFill>
            </a:endParaRPr>
          </a:p>
          <a:p>
            <a:pPr>
              <a:lnSpc>
                <a:spcPct val="150000"/>
              </a:lnSpc>
            </a:pPr>
            <a:endParaRPr lang="en-US" altLang="zh-CN" sz="2400" dirty="0">
              <a:solidFill>
                <a:srgbClr val="0500FF"/>
              </a:solidFill>
            </a:endParaRPr>
          </a:p>
          <a:p>
            <a:pPr>
              <a:lnSpc>
                <a:spcPct val="150000"/>
              </a:lnSpc>
            </a:pPr>
            <a:endParaRPr lang="en-US" altLang="zh-CN" sz="2400" dirty="0">
              <a:solidFill>
                <a:srgbClr val="0500FF"/>
              </a:solidFill>
            </a:endParaRPr>
          </a:p>
          <a:p>
            <a:pPr>
              <a:lnSpc>
                <a:spcPct val="150000"/>
              </a:lnSpc>
            </a:pPr>
            <a:endParaRPr lang="en-US" sz="2400" dirty="0">
              <a:solidFill>
                <a:srgbClr val="0500FF"/>
              </a:solidFill>
            </a:endParaRPr>
          </a:p>
        </p:txBody>
      </p:sp>
    </p:spTree>
    <p:extLst>
      <p:ext uri="{BB962C8B-B14F-4D97-AF65-F5344CB8AC3E}">
        <p14:creationId xmlns:p14="http://schemas.microsoft.com/office/powerpoint/2010/main" val="3563194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37024F3E-991C-2749-94EA-F1AFBA0BFEF0}"/>
              </a:ext>
            </a:extLst>
          </p:cNvPr>
          <p:cNvSpPr>
            <a:spLocks noGrp="1"/>
          </p:cNvSpPr>
          <p:nvPr>
            <p:ph type="title" idx="4294967295"/>
          </p:nvPr>
        </p:nvSpPr>
        <p:spPr/>
        <p:txBody>
          <a:bodyPr/>
          <a:lstStyle/>
          <a:p>
            <a:r>
              <a:rPr lang="en-US" altLang="zh-CN" dirty="0"/>
              <a:t>Views</a:t>
            </a:r>
            <a:endParaRPr lang="en-US" dirty="0"/>
          </a:p>
        </p:txBody>
      </p:sp>
      <p:sp>
        <p:nvSpPr>
          <p:cNvPr id="4" name="TextBox 3"/>
          <p:cNvSpPr txBox="1"/>
          <p:nvPr/>
        </p:nvSpPr>
        <p:spPr>
          <a:xfrm>
            <a:off x="479402" y="2129420"/>
            <a:ext cx="10225876" cy="3693319"/>
          </a:xfrm>
          <a:prstGeom prst="rect">
            <a:avLst/>
          </a:prstGeom>
          <a:solidFill>
            <a:schemeClr val="tx1"/>
          </a:solidFill>
        </p:spPr>
        <p:txBody>
          <a:bodyPr wrap="none" rtlCol="0">
            <a:spAutoFit/>
          </a:bodyPr>
          <a:lstStyle/>
          <a:p>
            <a:r>
              <a:rPr lang="en-US" b="1" dirty="0">
                <a:solidFill>
                  <a:srgbClr val="1396A3"/>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html</a:t>
            </a:r>
            <a:r>
              <a:rPr lang="en-US" b="1" dirty="0">
                <a:solidFill>
                  <a:srgbClr val="1396A3"/>
                </a:solidFill>
                <a:latin typeface="Courier New" charset="0"/>
                <a:ea typeface="Courier New" charset="0"/>
                <a:cs typeface="Courier New" charset="0"/>
              </a:rPr>
              <a:t>&gt;</a:t>
            </a:r>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body</a:t>
            </a:r>
            <a:r>
              <a:rPr lang="en-US" b="1" dirty="0">
                <a:solidFill>
                  <a:srgbClr val="2EAEBB"/>
                </a:solidFill>
                <a:latin typeface="Courier New" charset="0"/>
                <a:ea typeface="Courier New" charset="0"/>
                <a:cs typeface="Courier New" charset="0"/>
              </a:rPr>
              <a:t>&gt;&lt;</a:t>
            </a:r>
            <a:r>
              <a:rPr lang="en-US" b="1" dirty="0">
                <a:solidFill>
                  <a:srgbClr val="C1651C"/>
                </a:solidFill>
                <a:latin typeface="Courier New" charset="0"/>
                <a:ea typeface="Courier New" charset="0"/>
                <a:cs typeface="Courier New" charset="0"/>
              </a:rPr>
              <a:t>p</a:t>
            </a:r>
            <a:r>
              <a:rPr lang="en-US" b="1" dirty="0">
                <a:solidFill>
                  <a:srgbClr val="2EAEBB"/>
                </a:solidFill>
                <a:latin typeface="Courier New" charset="0"/>
                <a:ea typeface="Courier New" charset="0"/>
                <a:cs typeface="Courier New" charset="0"/>
              </a:rPr>
              <a:t>&gt;</a:t>
            </a:r>
            <a:r>
              <a:rPr lang="en-US" b="1" dirty="0">
                <a:solidFill>
                  <a:srgbClr val="000000"/>
                </a:solidFill>
                <a:latin typeface="Courier New" charset="0"/>
                <a:ea typeface="Courier New" charset="0"/>
                <a:cs typeface="Courier New" charset="0"/>
              </a:rPr>
              <a:t>This is the views </a:t>
            </a:r>
            <a:r>
              <a:rPr lang="en-US" b="1" dirty="0" err="1">
                <a:solidFill>
                  <a:srgbClr val="000000"/>
                </a:solidFill>
                <a:latin typeface="Courier New" charset="0"/>
                <a:ea typeface="Courier New" charset="0"/>
                <a:cs typeface="Courier New" charset="0"/>
              </a:rPr>
              <a:t>main.html</a:t>
            </a:r>
            <a:r>
              <a:rPr lang="en-US" b="1" dirty="0">
                <a:solidFill>
                  <a:srgbClr val="000000"/>
                </a:solidFill>
                <a:latin typeface="Courier New" charset="0"/>
                <a:ea typeface="Courier New" charset="0"/>
                <a:cs typeface="Courier New" charset="0"/>
              </a:rPr>
              <a:t> sample</a:t>
            </a:r>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p</a:t>
            </a:r>
            <a:r>
              <a:rPr lang="en-US" b="1" dirty="0">
                <a:solidFill>
                  <a:srgbClr val="2EAEBB"/>
                </a:solidFill>
                <a:latin typeface="Courier New" charset="0"/>
                <a:ea typeface="Courier New" charset="0"/>
                <a:cs typeface="Courier New" charset="0"/>
              </a:rPr>
              <a:t>&gt;</a:t>
            </a:r>
            <a:endParaRPr lang="en-US" b="1" dirty="0">
              <a:solidFill>
                <a:srgbClr val="000000"/>
              </a:solidFill>
              <a:latin typeface="Courier New" charset="0"/>
              <a:ea typeface="Courier New" charset="0"/>
              <a:cs typeface="Courier New" charset="0"/>
            </a:endParaRPr>
          </a:p>
          <a:p>
            <a:r>
              <a:rPr lang="mr-IN" b="1" dirty="0">
                <a:solidFill>
                  <a:srgbClr val="2EAEBB"/>
                </a:solidFill>
                <a:latin typeface="Courier New" charset="0"/>
                <a:ea typeface="Courier New" charset="0"/>
                <a:cs typeface="Courier New" charset="0"/>
              </a:rPr>
              <a:t>&lt;</a:t>
            </a:r>
            <a:r>
              <a:rPr lang="mr-IN" b="1" dirty="0" err="1">
                <a:solidFill>
                  <a:srgbClr val="C1651C"/>
                </a:solidFill>
                <a:latin typeface="Courier New" charset="0"/>
                <a:ea typeface="Courier New" charset="0"/>
                <a:cs typeface="Courier New" charset="0"/>
              </a:rPr>
              <a:t>p</a:t>
            </a:r>
            <a:r>
              <a:rPr lang="mr-IN" b="1" dirty="0">
                <a:solidFill>
                  <a:srgbClr val="2EAEBB"/>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2EAEBB"/>
                </a:solidFill>
                <a:latin typeface="Courier New" charset="0"/>
                <a:ea typeface="Courier New" charset="0"/>
                <a:cs typeface="Courier New" charset="0"/>
              </a:rPr>
              <a:t>&lt;</a:t>
            </a:r>
            <a:r>
              <a:rPr lang="mr-IN" b="1" dirty="0" err="1">
                <a:solidFill>
                  <a:srgbClr val="C1651C"/>
                </a:solidFill>
                <a:latin typeface="Courier New" charset="0"/>
                <a:ea typeface="Courier New" charset="0"/>
                <a:cs typeface="Courier New" charset="0"/>
              </a:rPr>
              <a:t>ul</a:t>
            </a:r>
            <a:r>
              <a:rPr lang="mr-IN" b="1" dirty="0">
                <a:solidFill>
                  <a:srgbClr val="2EAEBB"/>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li</a:t>
            </a:r>
            <a:r>
              <a:rPr lang="en-US" b="1" dirty="0">
                <a:solidFill>
                  <a:srgbClr val="2EAEBB"/>
                </a:solidFill>
                <a:latin typeface="Courier New" charset="0"/>
                <a:ea typeface="Courier New" charset="0"/>
                <a:cs typeface="Courier New" charset="0"/>
              </a:rPr>
              <a:t>&gt;</a:t>
            </a:r>
            <a:r>
              <a:rPr lang="en-US" b="1" dirty="0">
                <a:solidFill>
                  <a:srgbClr val="000000"/>
                </a:solidFill>
                <a:latin typeface="Courier New" charset="0"/>
                <a:ea typeface="Courier New" charset="0"/>
                <a:cs typeface="Courier New" charset="0"/>
              </a:rPr>
              <a:t>This page is coming from a file in views/templates/</a:t>
            </a:r>
            <a:r>
              <a:rPr lang="en-US" b="1" dirty="0" err="1">
                <a:solidFill>
                  <a:srgbClr val="000000"/>
                </a:solidFill>
                <a:latin typeface="Courier New" charset="0"/>
                <a:ea typeface="Courier New" charset="0"/>
                <a:cs typeface="Courier New" charset="0"/>
              </a:rPr>
              <a:t>main.html</a:t>
            </a:r>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li</a:t>
            </a:r>
            <a:r>
              <a:rPr lang="en-US" b="1" dirty="0">
                <a:solidFill>
                  <a:srgbClr val="2EAEBB"/>
                </a:solidFill>
                <a:latin typeface="Courier New" charset="0"/>
                <a:ea typeface="Courier New" charset="0"/>
                <a:cs typeface="Courier New" charset="0"/>
              </a:rPr>
              <a:t>&gt;</a:t>
            </a:r>
            <a:endParaRPr lang="en-US"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li</a:t>
            </a:r>
            <a:r>
              <a:rPr lang="en-US" b="1" dirty="0">
                <a:solidFill>
                  <a:srgbClr val="2EAEBB"/>
                </a:solidFill>
                <a:latin typeface="Courier New" charset="0"/>
                <a:ea typeface="Courier New" charset="0"/>
                <a:cs typeface="Courier New" charset="0"/>
              </a:rPr>
              <a:t>&gt;&lt;</a:t>
            </a:r>
            <a:r>
              <a:rPr lang="en-US" b="1" dirty="0">
                <a:solidFill>
                  <a:srgbClr val="C1651C"/>
                </a:solidFill>
                <a:latin typeface="Courier New" charset="0"/>
                <a:ea typeface="Courier New" charset="0"/>
                <a:cs typeface="Courier New" charset="0"/>
              </a:rPr>
              <a:t>a</a:t>
            </a:r>
            <a:r>
              <a:rPr lang="en-US" b="1" dirty="0">
                <a:solidFill>
                  <a:srgbClr val="2EAEBB"/>
                </a:solidFill>
                <a:latin typeface="Courier New" charset="0"/>
                <a:ea typeface="Courier New" charset="0"/>
                <a:cs typeface="Courier New" charset="0"/>
              </a:rPr>
              <a:t> </a:t>
            </a:r>
            <a:r>
              <a:rPr lang="en-US" b="1" dirty="0" err="1">
                <a:solidFill>
                  <a:srgbClr val="2FB41D"/>
                </a:solidFill>
                <a:latin typeface="Courier New" charset="0"/>
                <a:ea typeface="Courier New" charset="0"/>
                <a:cs typeface="Courier New" charset="0"/>
              </a:rPr>
              <a:t>href</a:t>
            </a:r>
            <a:r>
              <a:rPr lang="en-US" b="1" dirty="0">
                <a:solidFill>
                  <a:srgbClr val="2EAEBB"/>
                </a:solidFill>
                <a:latin typeface="Courier New" charset="0"/>
                <a:ea typeface="Courier New" charset="0"/>
                <a:cs typeface="Courier New" charset="0"/>
              </a:rPr>
              <a:t>=</a:t>
            </a:r>
            <a:r>
              <a:rPr lang="en-US" b="1" dirty="0">
                <a:solidFill>
                  <a:srgbClr val="B42419"/>
                </a:solidFill>
                <a:latin typeface="Courier New" charset="0"/>
                <a:ea typeface="Courier New" charset="0"/>
                <a:cs typeface="Courier New" charset="0"/>
              </a:rPr>
              <a:t>"funky"</a:t>
            </a:r>
            <a:r>
              <a:rPr lang="en-US" b="1" dirty="0">
                <a:solidFill>
                  <a:srgbClr val="2EAEBB"/>
                </a:solidFill>
                <a:latin typeface="Courier New" charset="0"/>
                <a:ea typeface="Courier New" charset="0"/>
                <a:cs typeface="Courier New" charset="0"/>
              </a:rPr>
              <a:t>&gt;</a:t>
            </a:r>
            <a:r>
              <a:rPr lang="en-US" b="1" u="sng" dirty="0">
                <a:solidFill>
                  <a:srgbClr val="C814C9"/>
                </a:solidFill>
                <a:latin typeface="Courier New" charset="0"/>
                <a:ea typeface="Courier New" charset="0"/>
                <a:cs typeface="Courier New" charset="0"/>
              </a:rPr>
              <a:t>Use a view function</a:t>
            </a:r>
            <a:r>
              <a:rPr lang="en-US" b="1" u="sng" dirty="0">
                <a:solidFill>
                  <a:srgbClr val="2EAEBB"/>
                </a:solidFill>
                <a:latin typeface="Courier New" charset="0"/>
                <a:ea typeface="Courier New" charset="0"/>
                <a:cs typeface="Courier New" charset="0"/>
              </a:rPr>
              <a:t>&lt;/</a:t>
            </a:r>
            <a:r>
              <a:rPr lang="en-US" b="1" u="sng" dirty="0">
                <a:solidFill>
                  <a:srgbClr val="C1651C"/>
                </a:solidFill>
                <a:latin typeface="Courier New" charset="0"/>
                <a:ea typeface="Courier New" charset="0"/>
                <a:cs typeface="Courier New" charset="0"/>
              </a:rPr>
              <a:t>a</a:t>
            </a:r>
            <a:r>
              <a:rPr lang="en-US" b="1" u="sng" dirty="0">
                <a:solidFill>
                  <a:srgbClr val="2EAEBB"/>
                </a:solidFill>
                <a:latin typeface="Courier New" charset="0"/>
                <a:ea typeface="Courier New" charset="0"/>
                <a:cs typeface="Courier New" charset="0"/>
              </a:rPr>
              <a:t>&gt;&lt;/</a:t>
            </a:r>
            <a:r>
              <a:rPr lang="en-US" b="1" u="sng" dirty="0">
                <a:solidFill>
                  <a:srgbClr val="C1651C"/>
                </a:solidFill>
                <a:latin typeface="Courier New" charset="0"/>
                <a:ea typeface="Courier New" charset="0"/>
                <a:cs typeface="Courier New" charset="0"/>
              </a:rPr>
              <a:t>li</a:t>
            </a:r>
            <a:r>
              <a:rPr lang="en-US" b="1" u="sng" dirty="0">
                <a:solidFill>
                  <a:srgbClr val="2EAEBB"/>
                </a:solidFill>
                <a:latin typeface="Courier New" charset="0"/>
                <a:ea typeface="Courier New" charset="0"/>
                <a:cs typeface="Courier New" charset="0"/>
              </a:rPr>
              <a:t>&gt;</a:t>
            </a:r>
          </a:p>
          <a:p>
            <a:r>
              <a:rPr lang="en-US" b="1" dirty="0">
                <a:solidFill>
                  <a:srgbClr val="0500FF"/>
                </a:solidFill>
                <a:latin typeface="Courier New" charset="0"/>
                <a:ea typeface="Courier New" charset="0"/>
                <a:cs typeface="Courier New" charset="0"/>
              </a:rPr>
              <a:t>       ...</a:t>
            </a:r>
          </a:p>
          <a:p>
            <a:r>
              <a:rPr lang="mr-IN" b="1" dirty="0">
                <a:solidFill>
                  <a:srgbClr val="2EAEBB"/>
                </a:solidFill>
                <a:latin typeface="Courier New" charset="0"/>
                <a:ea typeface="Courier New" charset="0"/>
                <a:cs typeface="Courier New" charset="0"/>
              </a:rPr>
              <a:t>&lt;/</a:t>
            </a:r>
            <a:r>
              <a:rPr lang="mr-IN" b="1" dirty="0" err="1">
                <a:solidFill>
                  <a:srgbClr val="C1651C"/>
                </a:solidFill>
                <a:latin typeface="Courier New" charset="0"/>
                <a:ea typeface="Courier New" charset="0"/>
                <a:cs typeface="Courier New" charset="0"/>
              </a:rPr>
              <a:t>ul</a:t>
            </a:r>
            <a:r>
              <a:rPr lang="mr-IN" b="1" dirty="0">
                <a:solidFill>
                  <a:srgbClr val="2EAEBB"/>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2EAEBB"/>
                </a:solidFill>
                <a:latin typeface="Courier New" charset="0"/>
                <a:ea typeface="Courier New" charset="0"/>
                <a:cs typeface="Courier New" charset="0"/>
              </a:rPr>
              <a:t>&lt;/</a:t>
            </a:r>
            <a:r>
              <a:rPr lang="mr-IN" b="1" dirty="0" err="1">
                <a:solidFill>
                  <a:srgbClr val="C1651C"/>
                </a:solidFill>
                <a:latin typeface="Courier New" charset="0"/>
                <a:ea typeface="Courier New" charset="0"/>
                <a:cs typeface="Courier New" charset="0"/>
              </a:rPr>
              <a:t>p</a:t>
            </a:r>
            <a:r>
              <a:rPr lang="mr-IN" b="1" dirty="0">
                <a:solidFill>
                  <a:srgbClr val="2EAEBB"/>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p</a:t>
            </a:r>
            <a:r>
              <a:rPr lang="en-US" b="1" dirty="0">
                <a:solidFill>
                  <a:srgbClr val="2EAEBB"/>
                </a:solidFill>
                <a:latin typeface="Courier New" charset="0"/>
                <a:ea typeface="Courier New" charset="0"/>
                <a:cs typeface="Courier New" charset="0"/>
              </a:rPr>
              <a:t>&gt;</a:t>
            </a:r>
            <a:r>
              <a:rPr lang="en-US" b="1" dirty="0">
                <a:solidFill>
                  <a:srgbClr val="000000"/>
                </a:solidFill>
                <a:latin typeface="Courier New" charset="0"/>
                <a:ea typeface="Courier New" charset="0"/>
                <a:cs typeface="Courier New" charset="0"/>
              </a:rPr>
              <a:t>This sample code is available at</a:t>
            </a:r>
          </a:p>
          <a:p>
            <a:r>
              <a:rPr lang="en-US" b="1" dirty="0">
                <a:solidFill>
                  <a:srgbClr val="2EAEBB"/>
                </a:solidFill>
                <a:latin typeface="Courier New" charset="0"/>
                <a:ea typeface="Courier New" charset="0"/>
                <a:cs typeface="Courier New" charset="0"/>
              </a:rPr>
              <a:t>&lt;</a:t>
            </a:r>
            <a:r>
              <a:rPr lang="en-US" b="1" dirty="0">
                <a:solidFill>
                  <a:srgbClr val="C1651C"/>
                </a:solidFill>
                <a:latin typeface="Courier New" charset="0"/>
                <a:ea typeface="Courier New" charset="0"/>
                <a:cs typeface="Courier New" charset="0"/>
              </a:rPr>
              <a:t>a</a:t>
            </a:r>
            <a:r>
              <a:rPr lang="en-US" b="1" dirty="0">
                <a:solidFill>
                  <a:srgbClr val="2EAEBB"/>
                </a:solidFill>
                <a:latin typeface="Courier New" charset="0"/>
                <a:ea typeface="Courier New" charset="0"/>
                <a:cs typeface="Courier New" charset="0"/>
              </a:rPr>
              <a:t> </a:t>
            </a:r>
            <a:r>
              <a:rPr lang="en-US" b="1" dirty="0" err="1">
                <a:solidFill>
                  <a:srgbClr val="2FB41D"/>
                </a:solidFill>
                <a:latin typeface="Courier New" charset="0"/>
                <a:ea typeface="Courier New" charset="0"/>
                <a:cs typeface="Courier New" charset="0"/>
              </a:rPr>
              <a:t>href</a:t>
            </a:r>
            <a:r>
              <a:rPr lang="en-US" b="1" dirty="0">
                <a:solidFill>
                  <a:srgbClr val="2EAEBB"/>
                </a:solidFill>
                <a:latin typeface="Courier New" charset="0"/>
                <a:ea typeface="Courier New" charset="0"/>
                <a:cs typeface="Courier New" charset="0"/>
              </a:rPr>
              <a:t>=</a:t>
            </a:r>
            <a:r>
              <a:rPr lang="en-US" b="1" dirty="0">
                <a:solidFill>
                  <a:srgbClr val="B42419"/>
                </a:solidFill>
                <a:latin typeface="Courier New" charset="0"/>
                <a:ea typeface="Courier New" charset="0"/>
                <a:cs typeface="Courier New" charset="0"/>
              </a:rPr>
              <a:t>"https://</a:t>
            </a:r>
            <a:r>
              <a:rPr lang="en-US" b="1" dirty="0" err="1">
                <a:solidFill>
                  <a:srgbClr val="B42419"/>
                </a:solidFill>
                <a:latin typeface="Courier New" charset="0"/>
                <a:ea typeface="Courier New" charset="0"/>
                <a:cs typeface="Courier New" charset="0"/>
              </a:rPr>
              <a:t>github.com</a:t>
            </a:r>
            <a:r>
              <a:rPr lang="en-US" b="1" dirty="0">
                <a:solidFill>
                  <a:srgbClr val="B42419"/>
                </a:solidFill>
                <a:latin typeface="Courier New" charset="0"/>
                <a:ea typeface="Courier New" charset="0"/>
                <a:cs typeface="Courier New" charset="0"/>
              </a:rPr>
              <a:t>/csev/dj4e-samples"</a:t>
            </a:r>
            <a:r>
              <a:rPr lang="en-US" b="1" dirty="0">
                <a:solidFill>
                  <a:srgbClr val="2EAEBB"/>
                </a:solidFill>
                <a:latin typeface="Courier New" charset="0"/>
                <a:ea typeface="Courier New" charset="0"/>
                <a:cs typeface="Courier New" charset="0"/>
              </a:rPr>
              <a:t> </a:t>
            </a:r>
            <a:r>
              <a:rPr lang="en-US" b="1" dirty="0">
                <a:solidFill>
                  <a:srgbClr val="2FB41D"/>
                </a:solidFill>
                <a:latin typeface="Courier New" charset="0"/>
                <a:ea typeface="Courier New" charset="0"/>
                <a:cs typeface="Courier New" charset="0"/>
              </a:rPr>
              <a:t>target</a:t>
            </a:r>
            <a:r>
              <a:rPr lang="en-US" b="1" dirty="0">
                <a:solidFill>
                  <a:srgbClr val="2EAEBB"/>
                </a:solidFill>
                <a:latin typeface="Courier New" charset="0"/>
                <a:ea typeface="Courier New" charset="0"/>
                <a:cs typeface="Courier New" charset="0"/>
              </a:rPr>
              <a:t>=</a:t>
            </a:r>
            <a:r>
              <a:rPr lang="en-US" b="1" dirty="0">
                <a:solidFill>
                  <a:srgbClr val="B42419"/>
                </a:solidFill>
                <a:latin typeface="Courier New" charset="0"/>
                <a:ea typeface="Courier New" charset="0"/>
                <a:cs typeface="Courier New" charset="0"/>
              </a:rPr>
              <a:t>"_blank"</a:t>
            </a:r>
            <a:r>
              <a:rPr lang="en-US" b="1" dirty="0">
                <a:solidFill>
                  <a:srgbClr val="2EAEBB"/>
                </a:solidFill>
                <a:latin typeface="Courier New" charset="0"/>
                <a:ea typeface="Courier New" charset="0"/>
                <a:cs typeface="Courier New" charset="0"/>
              </a:rPr>
              <a:t>&gt;</a:t>
            </a:r>
            <a:endParaRPr lang="en-US" b="1" dirty="0">
              <a:solidFill>
                <a:srgbClr val="000000"/>
              </a:solidFill>
              <a:latin typeface="Courier New" charset="0"/>
              <a:ea typeface="Courier New" charset="0"/>
              <a:cs typeface="Courier New" charset="0"/>
            </a:endParaRPr>
          </a:p>
          <a:p>
            <a:r>
              <a:rPr lang="en-US" b="1" u="sng" dirty="0">
                <a:solidFill>
                  <a:srgbClr val="C814C9"/>
                </a:solidFill>
                <a:latin typeface="Courier New" charset="0"/>
                <a:ea typeface="Courier New" charset="0"/>
                <a:cs typeface="Courier New" charset="0"/>
              </a:rPr>
              <a:t>https://</a:t>
            </a:r>
            <a:r>
              <a:rPr lang="en-US" b="1" u="sng" dirty="0" err="1">
                <a:solidFill>
                  <a:srgbClr val="C814C9"/>
                </a:solidFill>
                <a:latin typeface="Courier New" charset="0"/>
                <a:ea typeface="Courier New" charset="0"/>
                <a:cs typeface="Courier New" charset="0"/>
              </a:rPr>
              <a:t>github.com</a:t>
            </a:r>
            <a:r>
              <a:rPr lang="en-US" b="1" u="sng" dirty="0">
                <a:solidFill>
                  <a:srgbClr val="C814C9"/>
                </a:solidFill>
                <a:latin typeface="Courier New" charset="0"/>
                <a:ea typeface="Courier New" charset="0"/>
                <a:cs typeface="Courier New" charset="0"/>
              </a:rPr>
              <a:t>/csev/dj4e-samples</a:t>
            </a:r>
            <a:r>
              <a:rPr lang="en-US" b="1" u="sng" dirty="0">
                <a:solidFill>
                  <a:srgbClr val="2EAEBB"/>
                </a:solidFill>
                <a:latin typeface="Courier New" charset="0"/>
                <a:ea typeface="Courier New" charset="0"/>
                <a:cs typeface="Courier New" charset="0"/>
              </a:rPr>
              <a:t>&lt;/</a:t>
            </a:r>
            <a:r>
              <a:rPr lang="en-US" b="1" u="sng" dirty="0">
                <a:solidFill>
                  <a:srgbClr val="C1651C"/>
                </a:solidFill>
                <a:latin typeface="Courier New" charset="0"/>
                <a:ea typeface="Courier New" charset="0"/>
                <a:cs typeface="Courier New" charset="0"/>
              </a:rPr>
              <a:t>a</a:t>
            </a:r>
            <a:r>
              <a:rPr lang="en-US" b="1" u="sng" dirty="0">
                <a:solidFill>
                  <a:srgbClr val="2EAEBB"/>
                </a:solidFill>
                <a:latin typeface="Courier New" charset="0"/>
                <a:ea typeface="Courier New" charset="0"/>
                <a:cs typeface="Courier New" charset="0"/>
              </a:rPr>
              <a:t>&gt;</a:t>
            </a:r>
            <a:endParaRPr lang="en-US" b="1" u="sng" dirty="0">
              <a:solidFill>
                <a:srgbClr val="000000"/>
              </a:solidFill>
              <a:latin typeface="Courier New" charset="0"/>
              <a:ea typeface="Courier New" charset="0"/>
              <a:cs typeface="Courier New" charset="0"/>
            </a:endParaRPr>
          </a:p>
          <a:p>
            <a:r>
              <a:rPr lang="mr-IN" b="1" u="sng" dirty="0">
                <a:solidFill>
                  <a:srgbClr val="2EAEBB"/>
                </a:solidFill>
                <a:latin typeface="Courier New" charset="0"/>
                <a:ea typeface="Courier New" charset="0"/>
                <a:cs typeface="Courier New" charset="0"/>
              </a:rPr>
              <a:t>&lt;/</a:t>
            </a:r>
            <a:r>
              <a:rPr lang="mr-IN" b="1" u="sng" dirty="0" err="1">
                <a:solidFill>
                  <a:srgbClr val="C1651C"/>
                </a:solidFill>
                <a:latin typeface="Courier New" charset="0"/>
                <a:ea typeface="Courier New" charset="0"/>
                <a:cs typeface="Courier New" charset="0"/>
              </a:rPr>
              <a:t>p</a:t>
            </a:r>
            <a:r>
              <a:rPr lang="mr-IN" b="1" u="sng" dirty="0">
                <a:solidFill>
                  <a:srgbClr val="2EAEBB"/>
                </a:solidFill>
                <a:latin typeface="Courier New" charset="0"/>
                <a:ea typeface="Courier New" charset="0"/>
                <a:cs typeface="Courier New" charset="0"/>
              </a:rPr>
              <a:t>&gt;</a:t>
            </a:r>
            <a:endParaRPr lang="mr-IN" b="1" u="sng" dirty="0">
              <a:solidFill>
                <a:srgbClr val="000000"/>
              </a:solidFill>
              <a:latin typeface="Courier New" charset="0"/>
              <a:ea typeface="Courier New" charset="0"/>
              <a:cs typeface="Courier New" charset="0"/>
            </a:endParaRPr>
          </a:p>
          <a:p>
            <a:r>
              <a:rPr lang="en-US" b="1" u="sng" dirty="0">
                <a:solidFill>
                  <a:srgbClr val="2EAEBB"/>
                </a:solidFill>
                <a:latin typeface="Courier New" charset="0"/>
                <a:ea typeface="Courier New" charset="0"/>
                <a:cs typeface="Courier New" charset="0"/>
              </a:rPr>
              <a:t>&lt;/</a:t>
            </a:r>
            <a:r>
              <a:rPr lang="en-US" b="1" u="sng" dirty="0">
                <a:solidFill>
                  <a:srgbClr val="C1651C"/>
                </a:solidFill>
                <a:latin typeface="Courier New" charset="0"/>
                <a:ea typeface="Courier New" charset="0"/>
                <a:cs typeface="Courier New" charset="0"/>
              </a:rPr>
              <a:t>body</a:t>
            </a:r>
            <a:r>
              <a:rPr lang="en-US" b="1" u="sng" dirty="0">
                <a:solidFill>
                  <a:srgbClr val="2EAEBB"/>
                </a:solidFill>
                <a:latin typeface="Courier New" charset="0"/>
                <a:ea typeface="Courier New" charset="0"/>
                <a:cs typeface="Courier New" charset="0"/>
              </a:rPr>
              <a:t>&gt;&lt;/</a:t>
            </a:r>
            <a:r>
              <a:rPr lang="en-US" b="1" u="sng" dirty="0">
                <a:solidFill>
                  <a:srgbClr val="C1651C"/>
                </a:solidFill>
                <a:latin typeface="Courier New" charset="0"/>
                <a:ea typeface="Courier New" charset="0"/>
                <a:cs typeface="Courier New" charset="0"/>
              </a:rPr>
              <a:t>html</a:t>
            </a:r>
            <a:r>
              <a:rPr lang="en-US" b="1" u="sng" dirty="0">
                <a:solidFill>
                  <a:srgbClr val="2EAEBB"/>
                </a:solidFill>
                <a:latin typeface="Courier New" charset="0"/>
                <a:ea typeface="Courier New" charset="0"/>
                <a:cs typeface="Courier New" charset="0"/>
              </a:rPr>
              <a:t>&gt;</a:t>
            </a:r>
            <a:endParaRPr lang="en-US" b="1" u="sng" dirty="0">
              <a:solidFill>
                <a:srgbClr val="000000"/>
              </a:solidFill>
              <a:latin typeface="Courier New" charset="0"/>
              <a:ea typeface="Courier New" charset="0"/>
              <a:cs typeface="Courier New" charset="0"/>
            </a:endParaRPr>
          </a:p>
        </p:txBody>
      </p:sp>
      <p:sp>
        <p:nvSpPr>
          <p:cNvPr id="6" name="TextBox 5"/>
          <p:cNvSpPr txBox="1"/>
          <p:nvPr/>
        </p:nvSpPr>
        <p:spPr>
          <a:xfrm>
            <a:off x="6786519" y="1509819"/>
            <a:ext cx="4458272" cy="369332"/>
          </a:xfrm>
          <a:prstGeom prst="rect">
            <a:avLst/>
          </a:prstGeom>
          <a:noFill/>
        </p:spPr>
        <p:txBody>
          <a:bodyPr wrap="none" rtlCol="0">
            <a:spAutoFit/>
          </a:bodyPr>
          <a:lstStyle/>
          <a:p>
            <a:r>
              <a:rPr lang="en-US" b="1" dirty="0">
                <a:solidFill>
                  <a:srgbClr val="FFFF00"/>
                </a:solidFill>
                <a:latin typeface="Courier New" charset="0"/>
                <a:ea typeface="Courier New" charset="0"/>
                <a:cs typeface="Courier New" charset="0"/>
              </a:rPr>
              <a:t>views/templates/views/</a:t>
            </a:r>
            <a:r>
              <a:rPr lang="en-US" b="1" dirty="0" err="1">
                <a:solidFill>
                  <a:srgbClr val="FFFF00"/>
                </a:solidFill>
                <a:latin typeface="Courier New" charset="0"/>
                <a:ea typeface="Courier New" charset="0"/>
                <a:cs typeface="Courier New" charset="0"/>
              </a:rPr>
              <a:t>main.html</a:t>
            </a:r>
            <a:endParaRPr lang="en-US" b="1" dirty="0">
              <a:solidFill>
                <a:srgbClr val="FFFF00"/>
              </a:solidFill>
              <a:latin typeface="Courier New" charset="0"/>
              <a:ea typeface="Courier New" charset="0"/>
              <a:cs typeface="Courier New" charset="0"/>
            </a:endParaRPr>
          </a:p>
        </p:txBody>
      </p:sp>
      <p:sp>
        <p:nvSpPr>
          <p:cNvPr id="2" name="Rectangle 1"/>
          <p:cNvSpPr/>
          <p:nvPr/>
        </p:nvSpPr>
        <p:spPr>
          <a:xfrm>
            <a:off x="479402" y="863676"/>
            <a:ext cx="9004840" cy="369332"/>
          </a:xfrm>
          <a:prstGeom prst="rect">
            <a:avLst/>
          </a:prstGeom>
          <a:solidFill>
            <a:schemeClr val="tx1"/>
          </a:solidFill>
        </p:spPr>
        <p:txBody>
          <a:bodyPr wrap="square">
            <a:spAutoFit/>
          </a:bodyPr>
          <a:lstStyle/>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TemplateView.as_view</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template_name</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'views/</a:t>
            </a:r>
            <a:r>
              <a:rPr lang="en-US" dirty="0" err="1">
                <a:solidFill>
                  <a:srgbClr val="B42419"/>
                </a:solidFill>
                <a:latin typeface="Courier" charset="0"/>
                <a:ea typeface="Courier" charset="0"/>
                <a:cs typeface="Courier" charset="0"/>
              </a:rPr>
              <a:t>main.html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endParaRPr lang="en-US" dirty="0"/>
          </a:p>
        </p:txBody>
      </p:sp>
      <p:sp>
        <p:nvSpPr>
          <p:cNvPr id="5" name="TextBox 4"/>
          <p:cNvSpPr txBox="1"/>
          <p:nvPr/>
        </p:nvSpPr>
        <p:spPr>
          <a:xfrm>
            <a:off x="9716866" y="890218"/>
            <a:ext cx="1976823" cy="369332"/>
          </a:xfrm>
          <a:prstGeom prst="rect">
            <a:avLst/>
          </a:prstGeom>
          <a:noFill/>
        </p:spPr>
        <p:txBody>
          <a:bodyPr wrap="none" rtlCol="0">
            <a:spAutoFit/>
          </a:bodyPr>
          <a:lstStyle/>
          <a:p>
            <a:r>
              <a:rPr lang="en-US" b="1" dirty="0">
                <a:solidFill>
                  <a:srgbClr val="FFFF00"/>
                </a:solidFill>
                <a:latin typeface="Courier New" charset="0"/>
                <a:ea typeface="Courier New" charset="0"/>
                <a:cs typeface="Courier New" charset="0"/>
              </a:rPr>
              <a:t>views/</a:t>
            </a:r>
            <a:r>
              <a:rPr lang="en-US" b="1" dirty="0" err="1">
                <a:solidFill>
                  <a:srgbClr val="FFFF00"/>
                </a:solidFill>
                <a:latin typeface="Courier New" charset="0"/>
                <a:ea typeface="Courier New" charset="0"/>
                <a:cs typeface="Courier New" charset="0"/>
              </a:rPr>
              <a:t>urls.py</a:t>
            </a:r>
            <a:endParaRPr lang="en-US" b="1" dirty="0">
              <a:solidFill>
                <a:srgbClr val="FFFF00"/>
              </a:solidFill>
              <a:latin typeface="Courier New" charset="0"/>
              <a:ea typeface="Courier New" charset="0"/>
              <a:cs typeface="Courier New" charset="0"/>
            </a:endParaRPr>
          </a:p>
        </p:txBody>
      </p:sp>
    </p:spTree>
    <p:extLst>
      <p:ext uri="{BB962C8B-B14F-4D97-AF65-F5344CB8AC3E}">
        <p14:creationId xmlns:p14="http://schemas.microsoft.com/office/powerpoint/2010/main" val="1058577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 and Response Objects</a:t>
            </a:r>
          </a:p>
        </p:txBody>
      </p:sp>
      <p:sp>
        <p:nvSpPr>
          <p:cNvPr id="4" name="Rectangle 3"/>
          <p:cNvSpPr/>
          <p:nvPr/>
        </p:nvSpPr>
        <p:spPr>
          <a:xfrm>
            <a:off x="4717448" y="5527411"/>
            <a:ext cx="6026778" cy="369332"/>
          </a:xfrm>
          <a:prstGeom prst="rect">
            <a:avLst/>
          </a:prstGeom>
        </p:spPr>
        <p:txBody>
          <a:bodyPr wrap="non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/ref/request-response/</a:t>
            </a:r>
          </a:p>
        </p:txBody>
      </p:sp>
      <p:sp>
        <p:nvSpPr>
          <p:cNvPr id="6" name="Rectangle 5"/>
          <p:cNvSpPr/>
          <p:nvPr/>
        </p:nvSpPr>
        <p:spPr>
          <a:xfrm>
            <a:off x="949036" y="1751975"/>
            <a:ext cx="10293927" cy="3477875"/>
          </a:xfrm>
          <a:prstGeom prst="rect">
            <a:avLst/>
          </a:prstGeom>
          <a:solidFill>
            <a:schemeClr val="tx1"/>
          </a:solidFill>
        </p:spPr>
        <p:txBody>
          <a:bodyPr wrap="square">
            <a:spAutoFit/>
          </a:bodyPr>
          <a:lstStyle/>
          <a:p>
            <a:r>
              <a:rPr lang="en-US" sz="2000" dirty="0">
                <a:solidFill>
                  <a:srgbClr val="09442A"/>
                </a:solidFill>
              </a:rPr>
              <a:t>Django uses request and response objects to pass information throughout your Django application.</a:t>
            </a:r>
          </a:p>
          <a:p>
            <a:endParaRPr lang="en-US" sz="2000" dirty="0">
              <a:solidFill>
                <a:srgbClr val="09442A"/>
              </a:solidFill>
            </a:endParaRPr>
          </a:p>
          <a:p>
            <a:r>
              <a:rPr lang="en-US" sz="2000" dirty="0">
                <a:solidFill>
                  <a:srgbClr val="09442A"/>
                </a:solidFill>
              </a:rPr>
              <a:t>When a page is requested by a browser, Django creates an </a:t>
            </a:r>
            <a:r>
              <a:rPr lang="en-US" sz="2000" b="1" dirty="0" err="1">
                <a:solidFill>
                  <a:srgbClr val="09442A"/>
                </a:solidFill>
              </a:rPr>
              <a:t>HttpRequest</a:t>
            </a:r>
            <a:r>
              <a:rPr lang="en-US" sz="2000" dirty="0">
                <a:solidFill>
                  <a:srgbClr val="09442A"/>
                </a:solidFill>
              </a:rPr>
              <a:t> object that contains metadata about the request. </a:t>
            </a:r>
          </a:p>
          <a:p>
            <a:endParaRPr lang="en-US" sz="2000" dirty="0">
              <a:solidFill>
                <a:srgbClr val="09442A"/>
              </a:solidFill>
            </a:endParaRPr>
          </a:p>
          <a:p>
            <a:r>
              <a:rPr lang="en-US" sz="2000" dirty="0">
                <a:solidFill>
                  <a:srgbClr val="09442A"/>
                </a:solidFill>
              </a:rPr>
              <a:t>Then Django loads the appropriate view, passing the </a:t>
            </a:r>
            <a:r>
              <a:rPr lang="en-US" sz="2000" b="1" dirty="0" err="1">
                <a:solidFill>
                  <a:srgbClr val="09442A"/>
                </a:solidFill>
              </a:rPr>
              <a:t>HttpRequest</a:t>
            </a:r>
            <a:r>
              <a:rPr lang="en-US" sz="2000" dirty="0">
                <a:solidFill>
                  <a:srgbClr val="09442A"/>
                </a:solidFill>
              </a:rPr>
              <a:t> as the first argument to the view function. Each view is responsible for returning an </a:t>
            </a:r>
            <a:r>
              <a:rPr lang="en-US" sz="2000" b="1" dirty="0" err="1">
                <a:solidFill>
                  <a:srgbClr val="09442A"/>
                </a:solidFill>
              </a:rPr>
              <a:t>HttpResponse</a:t>
            </a:r>
            <a:r>
              <a:rPr lang="en-US" sz="2000" dirty="0">
                <a:solidFill>
                  <a:srgbClr val="09442A"/>
                </a:solidFill>
              </a:rPr>
              <a:t> object.</a:t>
            </a:r>
          </a:p>
          <a:p>
            <a:endParaRPr lang="en-US" sz="2000" dirty="0">
              <a:solidFill>
                <a:srgbClr val="09442A"/>
              </a:solidFill>
            </a:endParaRPr>
          </a:p>
          <a:p>
            <a:r>
              <a:rPr lang="en-US" sz="2000" dirty="0">
                <a:solidFill>
                  <a:srgbClr val="09442A"/>
                </a:solidFill>
              </a:rPr>
              <a:t>The Application Programming Interfaces (APIs) for </a:t>
            </a:r>
            <a:r>
              <a:rPr lang="en-US" sz="2000" b="1" dirty="0" err="1">
                <a:solidFill>
                  <a:srgbClr val="09442A"/>
                </a:solidFill>
              </a:rPr>
              <a:t>HttpRequest</a:t>
            </a:r>
            <a:r>
              <a:rPr lang="en-US" sz="2000" dirty="0">
                <a:solidFill>
                  <a:srgbClr val="09442A"/>
                </a:solidFill>
              </a:rPr>
              <a:t> and </a:t>
            </a:r>
            <a:r>
              <a:rPr lang="en-US" sz="2000" b="1" dirty="0" err="1">
                <a:solidFill>
                  <a:srgbClr val="09442A"/>
                </a:solidFill>
              </a:rPr>
              <a:t>HttpResponse</a:t>
            </a:r>
            <a:r>
              <a:rPr lang="en-US" sz="2000" dirty="0">
                <a:solidFill>
                  <a:srgbClr val="09442A"/>
                </a:solidFill>
              </a:rPr>
              <a:t> objects, are defined in the </a:t>
            </a:r>
            <a:r>
              <a:rPr lang="en-US" sz="2000" b="1" dirty="0" err="1">
                <a:solidFill>
                  <a:srgbClr val="09442A"/>
                </a:solidFill>
              </a:rPr>
              <a:t>django.http</a:t>
            </a:r>
            <a:r>
              <a:rPr lang="en-US" sz="2000" dirty="0">
                <a:solidFill>
                  <a:srgbClr val="09442A"/>
                </a:solidFill>
              </a:rPr>
              <a:t> module.</a:t>
            </a:r>
          </a:p>
        </p:txBody>
      </p:sp>
    </p:spTree>
    <p:extLst>
      <p:ext uri="{BB962C8B-B14F-4D97-AF65-F5344CB8AC3E}">
        <p14:creationId xmlns:p14="http://schemas.microsoft.com/office/powerpoint/2010/main" val="1034239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err="1"/>
              <a:t>HttpRequest</a:t>
            </a:r>
            <a:endParaRPr lang="en-US" dirty="0"/>
          </a:p>
        </p:txBody>
      </p:sp>
      <p:sp>
        <p:nvSpPr>
          <p:cNvPr id="6" name="Rectangle 5"/>
          <p:cNvSpPr/>
          <p:nvPr/>
        </p:nvSpPr>
        <p:spPr>
          <a:xfrm>
            <a:off x="2583871" y="5571944"/>
            <a:ext cx="8624455" cy="369332"/>
          </a:xfrm>
          <a:prstGeom prst="rect">
            <a:avLst/>
          </a:prstGeom>
        </p:spPr>
        <p:txBody>
          <a:bodyPr wrap="squar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/ref/request-response/#</a:t>
            </a:r>
            <a:r>
              <a:rPr lang="en-US" dirty="0" err="1"/>
              <a:t>django.http.HttpRequest</a:t>
            </a:r>
            <a:endParaRPr lang="en-US" dirty="0"/>
          </a:p>
        </p:txBody>
      </p:sp>
      <p:sp>
        <p:nvSpPr>
          <p:cNvPr id="8" name="Rectangle 7"/>
          <p:cNvSpPr/>
          <p:nvPr/>
        </p:nvSpPr>
        <p:spPr>
          <a:xfrm>
            <a:off x="893618" y="1574318"/>
            <a:ext cx="10460182" cy="3785652"/>
          </a:xfrm>
          <a:prstGeom prst="rect">
            <a:avLst/>
          </a:prstGeom>
          <a:solidFill>
            <a:schemeClr val="tx1"/>
          </a:solidFill>
        </p:spPr>
        <p:txBody>
          <a:bodyPr wrap="square">
            <a:spAutoFit/>
          </a:bodyPr>
          <a:lstStyle/>
          <a:p>
            <a:r>
              <a:rPr lang="en-US" sz="2000" b="1" dirty="0">
                <a:solidFill>
                  <a:srgbClr val="09442A"/>
                </a:solidFill>
              </a:rPr>
              <a:t>Attributes</a:t>
            </a:r>
            <a:endParaRPr lang="en-US" sz="2000" b="1" u="sng" dirty="0">
              <a:solidFill>
                <a:srgbClr val="09442A"/>
              </a:solidFill>
              <a:hlinkClick r:id="rId2"/>
            </a:endParaRPr>
          </a:p>
          <a:p>
            <a:r>
              <a:rPr lang="en-US" sz="2000" dirty="0">
                <a:solidFill>
                  <a:srgbClr val="09442A"/>
                </a:solidFill>
              </a:rPr>
              <a:t>All attributes should be considered read-only, unless stated otherwise.</a:t>
            </a:r>
          </a:p>
          <a:p>
            <a:endParaRPr lang="en-US" sz="2000" dirty="0">
              <a:solidFill>
                <a:srgbClr val="09442A"/>
              </a:solidFill>
            </a:endParaRPr>
          </a:p>
          <a:p>
            <a:r>
              <a:rPr lang="en-US" sz="2000" b="1" dirty="0" err="1">
                <a:solidFill>
                  <a:srgbClr val="09442A"/>
                </a:solidFill>
              </a:rPr>
              <a:t>HttpRequest.scheme</a:t>
            </a:r>
            <a:endParaRPr lang="en-US" sz="2000" b="1" u="sng" dirty="0">
              <a:solidFill>
                <a:srgbClr val="09442A"/>
              </a:solidFill>
              <a:hlinkClick r:id="rId3"/>
            </a:endParaRPr>
          </a:p>
          <a:p>
            <a:r>
              <a:rPr lang="en-US" sz="2000" dirty="0">
                <a:solidFill>
                  <a:srgbClr val="09442A"/>
                </a:solidFill>
              </a:rPr>
              <a:t>A string representing the scheme of the request (http or https usually).</a:t>
            </a:r>
          </a:p>
          <a:p>
            <a:endParaRPr lang="en-US" sz="2000" dirty="0">
              <a:solidFill>
                <a:srgbClr val="09442A"/>
              </a:solidFill>
            </a:endParaRPr>
          </a:p>
          <a:p>
            <a:r>
              <a:rPr lang="en-US" sz="2000" b="1" dirty="0" err="1">
                <a:solidFill>
                  <a:srgbClr val="09442A"/>
                </a:solidFill>
              </a:rPr>
              <a:t>HttpRequest.body</a:t>
            </a:r>
            <a:endParaRPr lang="en-US" sz="2000" b="1" u="sng" dirty="0">
              <a:solidFill>
                <a:srgbClr val="09442A"/>
              </a:solidFill>
            </a:endParaRPr>
          </a:p>
          <a:p>
            <a:endParaRPr lang="en-US" sz="2000" u="sng" dirty="0">
              <a:solidFill>
                <a:srgbClr val="09442A"/>
              </a:solidFill>
              <a:hlinkClick r:id="rId4"/>
            </a:endParaRPr>
          </a:p>
          <a:p>
            <a:r>
              <a:rPr lang="en-US" sz="2000" dirty="0">
                <a:solidFill>
                  <a:srgbClr val="09442A"/>
                </a:solidFill>
              </a:rPr>
              <a:t>The raw HTTP request body as a </a:t>
            </a:r>
            <a:r>
              <a:rPr lang="en-US" sz="2000" dirty="0" err="1">
                <a:solidFill>
                  <a:srgbClr val="09442A"/>
                </a:solidFill>
              </a:rPr>
              <a:t>bytestring</a:t>
            </a:r>
            <a:r>
              <a:rPr lang="en-US" sz="2000" dirty="0">
                <a:solidFill>
                  <a:srgbClr val="09442A"/>
                </a:solidFill>
              </a:rPr>
              <a:t>. This is useful for processing data in different ways than conventional HTML forms: binary images, XML payload etc. For processing conventional form data, use </a:t>
            </a:r>
            <a:r>
              <a:rPr lang="en-US" sz="2000" u="sng" dirty="0">
                <a:solidFill>
                  <a:srgbClr val="09442A"/>
                </a:solidFill>
                <a:hlinkClick r:id="rId5"/>
              </a:rPr>
              <a:t>HttpRequest.POST.</a:t>
            </a:r>
          </a:p>
          <a:p>
            <a:endParaRPr lang="en-US" sz="2000" u="sng" dirty="0">
              <a:solidFill>
                <a:srgbClr val="09442A"/>
              </a:solidFill>
              <a:hlinkClick r:id="rId5"/>
            </a:endParaRPr>
          </a:p>
        </p:txBody>
      </p:sp>
    </p:spTree>
    <p:extLst>
      <p:ext uri="{BB962C8B-B14F-4D97-AF65-F5344CB8AC3E}">
        <p14:creationId xmlns:p14="http://schemas.microsoft.com/office/powerpoint/2010/main" val="828997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err="1"/>
              <a:t>HttpResponse</a:t>
            </a:r>
            <a:endParaRPr lang="en-US" dirty="0"/>
          </a:p>
        </p:txBody>
      </p:sp>
      <p:sp>
        <p:nvSpPr>
          <p:cNvPr id="5" name="Rectangle 4"/>
          <p:cNvSpPr/>
          <p:nvPr/>
        </p:nvSpPr>
        <p:spPr>
          <a:xfrm>
            <a:off x="893618" y="2046266"/>
            <a:ext cx="10460182" cy="2862322"/>
          </a:xfrm>
          <a:prstGeom prst="rect">
            <a:avLst/>
          </a:prstGeom>
          <a:solidFill>
            <a:schemeClr val="tx1"/>
          </a:solidFill>
        </p:spPr>
        <p:txBody>
          <a:bodyPr wrap="square">
            <a:spAutoFit/>
          </a:bodyPr>
          <a:lstStyle/>
          <a:p>
            <a:r>
              <a:rPr lang="en-US" sz="2000" dirty="0">
                <a:solidFill>
                  <a:srgbClr val="09442A"/>
                </a:solidFill>
              </a:rPr>
              <a:t>In contrast to </a:t>
            </a:r>
            <a:r>
              <a:rPr lang="en-US" sz="2000" dirty="0">
                <a:solidFill>
                  <a:srgbClr val="09442A"/>
                </a:solidFill>
                <a:hlinkClick r:id="rId2" tooltip="django.http.HttpRequest"/>
              </a:rPr>
              <a:t>HttpRequest</a:t>
            </a:r>
            <a:r>
              <a:rPr lang="en-US" sz="2000" dirty="0">
                <a:solidFill>
                  <a:srgbClr val="09442A"/>
                </a:solidFill>
              </a:rPr>
              <a:t> objects, which are created automatically by Django, </a:t>
            </a:r>
            <a:r>
              <a:rPr lang="en-US" sz="2000" dirty="0">
                <a:solidFill>
                  <a:srgbClr val="09442A"/>
                </a:solidFill>
                <a:hlinkClick r:id="rId3" tooltip="django.http.HttpResponse"/>
              </a:rPr>
              <a:t>HttpResponse</a:t>
            </a:r>
            <a:r>
              <a:rPr lang="en-US" sz="2000" dirty="0">
                <a:solidFill>
                  <a:srgbClr val="09442A"/>
                </a:solidFill>
              </a:rPr>
              <a:t> objects are your responsibility. </a:t>
            </a:r>
          </a:p>
          <a:p>
            <a:endParaRPr lang="en-US" sz="2000" dirty="0">
              <a:solidFill>
                <a:srgbClr val="09442A"/>
              </a:solidFill>
            </a:endParaRPr>
          </a:p>
          <a:p>
            <a:r>
              <a:rPr lang="en-US" sz="2000" dirty="0">
                <a:solidFill>
                  <a:srgbClr val="09442A"/>
                </a:solidFill>
              </a:rPr>
              <a:t>Each view you write is responsible for instantiating, populating, and returning an </a:t>
            </a:r>
            <a:r>
              <a:rPr lang="en-US" sz="2000" dirty="0">
                <a:solidFill>
                  <a:srgbClr val="09442A"/>
                </a:solidFill>
                <a:hlinkClick r:id="rId3" tooltip="django.http.HttpResponse"/>
              </a:rPr>
              <a:t>HttpResponse</a:t>
            </a:r>
            <a:r>
              <a:rPr lang="en-US" sz="2000" dirty="0">
                <a:solidFill>
                  <a:srgbClr val="09442A"/>
                </a:solidFill>
              </a:rPr>
              <a:t>.</a:t>
            </a:r>
          </a:p>
          <a:p>
            <a:endParaRPr lang="en-US" sz="2000" b="1" dirty="0">
              <a:solidFill>
                <a:srgbClr val="09442A"/>
              </a:solidFill>
            </a:endParaRPr>
          </a:p>
          <a:p>
            <a:r>
              <a:rPr lang="en-US" sz="2000" b="1" dirty="0">
                <a:solidFill>
                  <a:srgbClr val="09442A"/>
                </a:solidFill>
              </a:rPr>
              <a:t>Passing strings</a:t>
            </a:r>
          </a:p>
          <a:p>
            <a:endParaRPr lang="en-US" sz="2000" b="1" dirty="0">
              <a:solidFill>
                <a:srgbClr val="09442A"/>
              </a:solidFill>
            </a:endParaRPr>
          </a:p>
          <a:p>
            <a:r>
              <a:rPr lang="en-US" sz="2000" dirty="0">
                <a:solidFill>
                  <a:srgbClr val="09442A"/>
                </a:solidFill>
              </a:rPr>
              <a:t>Typical usage is to pass the contents of the page, as a string or </a:t>
            </a:r>
            <a:r>
              <a:rPr lang="en-US" sz="2000" dirty="0" err="1">
                <a:solidFill>
                  <a:srgbClr val="09442A"/>
                </a:solidFill>
              </a:rPr>
              <a:t>bytestring</a:t>
            </a:r>
            <a:r>
              <a:rPr lang="en-US" sz="2000" dirty="0">
                <a:solidFill>
                  <a:srgbClr val="09442A"/>
                </a:solidFill>
              </a:rPr>
              <a:t>, to the </a:t>
            </a:r>
            <a:r>
              <a:rPr lang="en-US" sz="2000" dirty="0">
                <a:solidFill>
                  <a:srgbClr val="09442A"/>
                </a:solidFill>
                <a:hlinkClick r:id="rId3" tooltip="django.http.HttpResponse"/>
              </a:rPr>
              <a:t>HttpResponse</a:t>
            </a:r>
            <a:r>
              <a:rPr lang="en-US" sz="2000" dirty="0">
                <a:solidFill>
                  <a:srgbClr val="09442A"/>
                </a:solidFill>
              </a:rPr>
              <a:t> constructor.</a:t>
            </a:r>
          </a:p>
        </p:txBody>
      </p:sp>
      <p:sp>
        <p:nvSpPr>
          <p:cNvPr id="6" name="Rectangle 5"/>
          <p:cNvSpPr/>
          <p:nvPr/>
        </p:nvSpPr>
        <p:spPr>
          <a:xfrm>
            <a:off x="2597725" y="5264166"/>
            <a:ext cx="8624455" cy="369332"/>
          </a:xfrm>
          <a:prstGeom prst="rect">
            <a:avLst/>
          </a:prstGeom>
        </p:spPr>
        <p:txBody>
          <a:bodyPr wrap="squar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/ref/request-response/#</a:t>
            </a:r>
            <a:r>
              <a:rPr lang="en-US" dirty="0" err="1"/>
              <a:t>django.http.HttpResponse</a:t>
            </a:r>
            <a:endParaRPr lang="en-US" dirty="0"/>
          </a:p>
        </p:txBody>
      </p:sp>
    </p:spTree>
    <p:extLst>
      <p:ext uri="{BB962C8B-B14F-4D97-AF65-F5344CB8AC3E}">
        <p14:creationId xmlns:p14="http://schemas.microsoft.com/office/powerpoint/2010/main" val="1964351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hidden="1">
            <a:extLst>
              <a:ext uri="{FF2B5EF4-FFF2-40B4-BE49-F238E27FC236}">
                <a16:creationId xmlns:a16="http://schemas.microsoft.com/office/drawing/2014/main" id="{2F9AFF20-3EE1-D142-B11D-057AA93126D7}"/>
              </a:ext>
            </a:extLst>
          </p:cNvPr>
          <p:cNvSpPr>
            <a:spLocks noGrp="1"/>
          </p:cNvSpPr>
          <p:nvPr>
            <p:ph type="title" idx="4294967295"/>
          </p:nvPr>
        </p:nvSpPr>
        <p:spPr/>
        <p:txBody>
          <a:bodyPr/>
          <a:lstStyle/>
          <a:p>
            <a:r>
              <a:rPr lang="en-US" altLang="zh-CN" dirty="0"/>
              <a:t>Views</a:t>
            </a:r>
            <a:endParaRPr lang="en-US" dirty="0"/>
          </a:p>
        </p:txBody>
      </p:sp>
      <p:sp>
        <p:nvSpPr>
          <p:cNvPr id="4" name="TextBox 3"/>
          <p:cNvSpPr txBox="1"/>
          <p:nvPr/>
        </p:nvSpPr>
        <p:spPr>
          <a:xfrm>
            <a:off x="497442" y="1574593"/>
            <a:ext cx="9834744" cy="3416320"/>
          </a:xfrm>
          <a:prstGeom prst="rect">
            <a:avLst/>
          </a:prstGeom>
          <a:solidFill>
            <a:schemeClr val="tx1"/>
          </a:solidFill>
        </p:spPr>
        <p:txBody>
          <a:bodyPr wrap="none" rtlCol="0">
            <a:spAutoFit/>
          </a:bodyPr>
          <a:lstStyle/>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django.http</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endParaRPr lang="en-US" b="1" dirty="0">
              <a:solidFill>
                <a:srgbClr val="000000"/>
              </a:solidFill>
              <a:latin typeface="Courier New" charset="0"/>
              <a:ea typeface="Courier New" charset="0"/>
              <a:cs typeface="Courier New" charset="0"/>
            </a:endParaRP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django.http</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HttpResponseRedirect</a:t>
            </a:r>
            <a:endParaRPr lang="en-US" b="1" dirty="0">
              <a:solidFill>
                <a:srgbClr val="000000"/>
              </a:solidFill>
              <a:latin typeface="Courier New" charset="0"/>
              <a:ea typeface="Courier New" charset="0"/>
              <a:cs typeface="Courier New" charset="0"/>
            </a:endParaRPr>
          </a:p>
          <a:p>
            <a:endParaRPr lang="en-US" b="1" dirty="0">
              <a:solidFill>
                <a:srgbClr val="000000"/>
              </a:solidFill>
              <a:latin typeface="Courier New" charset="0"/>
              <a:ea typeface="Courier New" charset="0"/>
              <a:cs typeface="Courier New" charset="0"/>
            </a:endParaRPr>
          </a:p>
          <a:p>
            <a:r>
              <a:rPr lang="en-US" b="1" dirty="0">
                <a:solidFill>
                  <a:srgbClr val="400BD9"/>
                </a:solidFill>
                <a:latin typeface="Courier New" charset="0"/>
                <a:ea typeface="Courier New" charset="0"/>
                <a:cs typeface="Courier New" charset="0"/>
              </a:rPr>
              <a:t># Create your views here.</a:t>
            </a:r>
            <a:endParaRPr lang="en-US" b="1" dirty="0">
              <a:solidFill>
                <a:srgbClr val="000000"/>
              </a:solidFill>
              <a:latin typeface="Courier New" charset="0"/>
              <a:ea typeface="Courier New" charset="0"/>
              <a:cs typeface="Courier New" charset="0"/>
            </a:endParaRPr>
          </a:p>
          <a:p>
            <a:endParaRPr lang="en-US" b="1" dirty="0">
              <a:solidFill>
                <a:srgbClr val="000000"/>
              </a:solidFill>
              <a:latin typeface="Courier New" charset="0"/>
              <a:ea typeface="Courier New" charset="0"/>
              <a:cs typeface="Courier New" charset="0"/>
            </a:endParaRPr>
          </a:p>
          <a:p>
            <a:r>
              <a:rPr lang="en-US" b="1" dirty="0" err="1">
                <a:solidFill>
                  <a:srgbClr val="C1651C"/>
                </a:solidFill>
                <a:latin typeface="Courier New" charset="0"/>
                <a:ea typeface="Courier New" charset="0"/>
                <a:cs typeface="Courier New" charset="0"/>
              </a:rPr>
              <a:t>def</a:t>
            </a:r>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funky</a:t>
            </a:r>
            <a:r>
              <a:rPr lang="en-US" b="1" dirty="0">
                <a:solidFill>
                  <a:srgbClr val="000000"/>
                </a:solidFill>
                <a:latin typeface="Courier New" charset="0"/>
                <a:ea typeface="Courier New" charset="0"/>
                <a:cs typeface="Courier New" charset="0"/>
              </a:rPr>
              <a:t>(request):</a:t>
            </a:r>
          </a:p>
          <a:p>
            <a:r>
              <a:rPr lang="en-US" b="1" dirty="0">
                <a:solidFill>
                  <a:srgbClr val="000000"/>
                </a:solidFill>
                <a:latin typeface="Courier New" charset="0"/>
                <a:ea typeface="Courier New" charset="0"/>
                <a:cs typeface="Courier New" charset="0"/>
              </a:rPr>
              <a:t>    response = </a:t>
            </a:r>
            <a:r>
              <a:rPr lang="en-US" b="1" dirty="0">
                <a:solidFill>
                  <a:srgbClr val="B42419"/>
                </a:solidFill>
                <a:latin typeface="Courier New" charset="0"/>
                <a:ea typeface="Courier New" charset="0"/>
                <a:cs typeface="Courier New" charset="0"/>
              </a:rPr>
              <a:t>"""&lt;html&gt;&lt;body&gt;&lt;p&gt;This is the funky function sample&lt;/p&gt;</a:t>
            </a:r>
            <a:endParaRPr lang="en-US" b="1" dirty="0">
              <a:solidFill>
                <a:srgbClr val="000000"/>
              </a:solidFill>
              <a:latin typeface="Courier New" charset="0"/>
              <a:ea typeface="Courier New" charset="0"/>
              <a:cs typeface="Courier New" charset="0"/>
            </a:endParaRPr>
          </a:p>
          <a:p>
            <a:r>
              <a:rPr lang="en-US" b="1" dirty="0">
                <a:solidFill>
                  <a:srgbClr val="B42419"/>
                </a:solidFill>
                <a:latin typeface="Courier New" charset="0"/>
                <a:ea typeface="Courier New" charset="0"/>
                <a:cs typeface="Courier New" charset="0"/>
              </a:rPr>
              <a:t>    &lt;p&gt;This sample code is available at</a:t>
            </a:r>
            <a:endParaRPr lang="en-US" b="1" dirty="0">
              <a:solidFill>
                <a:srgbClr val="000000"/>
              </a:solidFill>
              <a:latin typeface="Courier New" charset="0"/>
              <a:ea typeface="Courier New" charset="0"/>
              <a:cs typeface="Courier New" charset="0"/>
            </a:endParaRPr>
          </a:p>
          <a:p>
            <a:r>
              <a:rPr lang="en-US" b="1" dirty="0">
                <a:solidFill>
                  <a:srgbClr val="B42419"/>
                </a:solidFill>
                <a:latin typeface="Courier New" charset="0"/>
                <a:ea typeface="Courier New" charset="0"/>
                <a:cs typeface="Courier New" charset="0"/>
              </a:rPr>
              <a:t>    &lt;a </a:t>
            </a:r>
            <a:r>
              <a:rPr lang="en-US" b="1" dirty="0" err="1">
                <a:solidFill>
                  <a:srgbClr val="B42419"/>
                </a:solidFill>
                <a:latin typeface="Courier New" charset="0"/>
                <a:ea typeface="Courier New" charset="0"/>
                <a:cs typeface="Courier New" charset="0"/>
              </a:rPr>
              <a:t>href</a:t>
            </a:r>
            <a:r>
              <a:rPr lang="en-US" b="1" dirty="0">
                <a:solidFill>
                  <a:srgbClr val="B42419"/>
                </a:solidFill>
                <a:latin typeface="Courier New" charset="0"/>
                <a:ea typeface="Courier New" charset="0"/>
                <a:cs typeface="Courier New" charset="0"/>
              </a:rPr>
              <a:t>="https://</a:t>
            </a:r>
            <a:r>
              <a:rPr lang="en-US" b="1" dirty="0" err="1">
                <a:solidFill>
                  <a:srgbClr val="B42419"/>
                </a:solidFill>
                <a:latin typeface="Courier New" charset="0"/>
                <a:ea typeface="Courier New" charset="0"/>
                <a:cs typeface="Courier New" charset="0"/>
              </a:rPr>
              <a:t>github.com</a:t>
            </a:r>
            <a:r>
              <a:rPr lang="en-US" b="1" dirty="0">
                <a:solidFill>
                  <a:srgbClr val="B42419"/>
                </a:solidFill>
                <a:latin typeface="Courier New" charset="0"/>
                <a:ea typeface="Courier New" charset="0"/>
                <a:cs typeface="Courier New" charset="0"/>
              </a:rPr>
              <a:t>/csev/dj4e-samples"&gt;</a:t>
            </a:r>
            <a:endParaRPr lang="en-US" b="1" dirty="0">
              <a:solidFill>
                <a:srgbClr val="000000"/>
              </a:solidFill>
              <a:latin typeface="Courier New" charset="0"/>
              <a:ea typeface="Courier New" charset="0"/>
              <a:cs typeface="Courier New" charset="0"/>
            </a:endParaRPr>
          </a:p>
          <a:p>
            <a:r>
              <a:rPr lang="en-US" b="1" dirty="0">
                <a:solidFill>
                  <a:srgbClr val="B42419"/>
                </a:solidFill>
                <a:latin typeface="Courier New" charset="0"/>
                <a:ea typeface="Courier New" charset="0"/>
                <a:cs typeface="Courier New" charset="0"/>
              </a:rPr>
              <a:t>    https://</a:t>
            </a:r>
            <a:r>
              <a:rPr lang="en-US" b="1" dirty="0" err="1">
                <a:solidFill>
                  <a:srgbClr val="B42419"/>
                </a:solidFill>
                <a:latin typeface="Courier New" charset="0"/>
                <a:ea typeface="Courier New" charset="0"/>
                <a:cs typeface="Courier New" charset="0"/>
              </a:rPr>
              <a:t>github.com</a:t>
            </a:r>
            <a:r>
              <a:rPr lang="en-US" b="1" dirty="0">
                <a:solidFill>
                  <a:srgbClr val="B42419"/>
                </a:solidFill>
                <a:latin typeface="Courier New" charset="0"/>
                <a:ea typeface="Courier New" charset="0"/>
                <a:cs typeface="Courier New" charset="0"/>
              </a:rPr>
              <a:t>/csev/dj4e-samples&lt;/a&gt;&lt;/p&gt;</a:t>
            </a:r>
            <a:endParaRPr lang="en-US"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C1651C"/>
                </a:solidFill>
                <a:latin typeface="Courier New" charset="0"/>
                <a:ea typeface="Courier New" charset="0"/>
                <a:cs typeface="Courier New" charset="0"/>
              </a:rPr>
              <a:t>return</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r>
              <a:rPr lang="en-US" b="1" dirty="0">
                <a:solidFill>
                  <a:srgbClr val="000000"/>
                </a:solidFill>
                <a:latin typeface="Courier New" charset="0"/>
                <a:ea typeface="Courier New" charset="0"/>
                <a:cs typeface="Courier New" charset="0"/>
              </a:rPr>
              <a:t>(response)</a:t>
            </a:r>
          </a:p>
        </p:txBody>
      </p:sp>
      <p:sp>
        <p:nvSpPr>
          <p:cNvPr id="2" name="Rectangle 1"/>
          <p:cNvSpPr/>
          <p:nvPr/>
        </p:nvSpPr>
        <p:spPr>
          <a:xfrm>
            <a:off x="5414814" y="867159"/>
            <a:ext cx="4044697" cy="369332"/>
          </a:xfrm>
          <a:prstGeom prst="rect">
            <a:avLst/>
          </a:prstGeom>
          <a:solidFill>
            <a:schemeClr val="tx1"/>
          </a:solidFill>
        </p:spPr>
        <p:txBody>
          <a:bodyPr wrap="none">
            <a:spAutoFit/>
          </a:bodyPr>
          <a:lstStyle/>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'funky'</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views.funky</a:t>
            </a:r>
            <a:r>
              <a:rPr lang="en-US" dirty="0">
                <a:solidFill>
                  <a:srgbClr val="000000"/>
                </a:solidFill>
                <a:latin typeface="Courier" charset="0"/>
                <a:ea typeface="Courier" charset="0"/>
                <a:cs typeface="Courier" charset="0"/>
              </a:rPr>
              <a:t>),</a:t>
            </a:r>
            <a:endParaRPr lang="en-US" dirty="0"/>
          </a:p>
        </p:txBody>
      </p:sp>
      <p:pic>
        <p:nvPicPr>
          <p:cNvPr id="3" name="Picture 2" descr="This is the funky function sample&#10;&#10;This sample code is available at https://github.com/csev/dj4e-sampl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0019" y="3880117"/>
            <a:ext cx="5305724" cy="2456176"/>
          </a:xfrm>
          <a:prstGeom prst="rect">
            <a:avLst/>
          </a:prstGeom>
        </p:spPr>
      </p:pic>
      <p:sp>
        <p:nvSpPr>
          <p:cNvPr id="5" name="Rectangle 4"/>
          <p:cNvSpPr/>
          <p:nvPr/>
        </p:nvSpPr>
        <p:spPr>
          <a:xfrm>
            <a:off x="804259" y="867159"/>
            <a:ext cx="4228145" cy="400110"/>
          </a:xfrm>
          <a:prstGeom prst="rect">
            <a:avLst/>
          </a:prstGeom>
        </p:spPr>
        <p:txBody>
          <a:bodyPr wrap="none">
            <a:spAutoFit/>
          </a:bodyPr>
          <a:lstStyle/>
          <a:p>
            <a:r>
              <a:rPr lang="en-US" sz="2000" dirty="0"/>
              <a:t>https://samples.dj4e.com/views/funky</a:t>
            </a:r>
          </a:p>
        </p:txBody>
      </p:sp>
    </p:spTree>
    <p:extLst>
      <p:ext uri="{BB962C8B-B14F-4D97-AF65-F5344CB8AC3E}">
        <p14:creationId xmlns:p14="http://schemas.microsoft.com/office/powerpoint/2010/main" val="1739791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45DC88B3-A1C2-8948-852A-55DE71794517}"/>
              </a:ext>
            </a:extLst>
          </p:cNvPr>
          <p:cNvSpPr>
            <a:spLocks noGrp="1"/>
          </p:cNvSpPr>
          <p:nvPr>
            <p:ph type="title" idx="4294967295"/>
          </p:nvPr>
        </p:nvSpPr>
        <p:spPr/>
        <p:txBody>
          <a:bodyPr/>
          <a:lstStyle/>
          <a:p>
            <a:r>
              <a:rPr lang="en-US" altLang="zh-CN" dirty="0"/>
              <a:t>Views</a:t>
            </a:r>
            <a:endParaRPr lang="en-US" dirty="0"/>
          </a:p>
        </p:txBody>
      </p:sp>
      <p:sp>
        <p:nvSpPr>
          <p:cNvPr id="4" name="TextBox 3"/>
          <p:cNvSpPr txBox="1"/>
          <p:nvPr/>
        </p:nvSpPr>
        <p:spPr>
          <a:xfrm>
            <a:off x="545364" y="1963404"/>
            <a:ext cx="7715574" cy="2862322"/>
          </a:xfrm>
          <a:prstGeom prst="rect">
            <a:avLst/>
          </a:prstGeom>
          <a:solidFill>
            <a:schemeClr val="tx1"/>
          </a:solidFill>
        </p:spPr>
        <p:txBody>
          <a:bodyPr wrap="none" rtlCol="0">
            <a:spAutoFit/>
          </a:bodyPr>
          <a:lstStyle/>
          <a:p>
            <a:r>
              <a:rPr lang="en-US" b="1" dirty="0">
                <a:solidFill>
                  <a:srgbClr val="C814C9"/>
                </a:solidFill>
                <a:latin typeface="Courier" charset="0"/>
                <a:ea typeface="Courier" charset="0"/>
                <a:cs typeface="Courier" charset="0"/>
              </a:rPr>
              <a:t>from</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django.http</a:t>
            </a:r>
            <a:r>
              <a:rPr lang="en-US" b="1" dirty="0">
                <a:solidFill>
                  <a:srgbClr val="000000"/>
                </a:solidFill>
                <a:latin typeface="Courier" charset="0"/>
                <a:ea typeface="Courier" charset="0"/>
                <a:cs typeface="Courier" charset="0"/>
              </a:rPr>
              <a:t> </a:t>
            </a:r>
            <a:r>
              <a:rPr lang="en-US" b="1" dirty="0">
                <a:solidFill>
                  <a:srgbClr val="C814C9"/>
                </a:solidFill>
                <a:latin typeface="Courier" charset="0"/>
                <a:ea typeface="Courier" charset="0"/>
                <a:cs typeface="Courier" charset="0"/>
              </a:rPr>
              <a:t>import</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HttpResponse</a:t>
            </a:r>
            <a:endParaRPr lang="en-US" b="1" dirty="0">
              <a:solidFill>
                <a:srgbClr val="000000"/>
              </a:solidFill>
              <a:latin typeface="Courier" charset="0"/>
              <a:ea typeface="Courier" charset="0"/>
              <a:cs typeface="Courier" charset="0"/>
            </a:endParaRPr>
          </a:p>
          <a:p>
            <a:r>
              <a:rPr lang="en-US" b="1" dirty="0">
                <a:solidFill>
                  <a:srgbClr val="C814C9"/>
                </a:solidFill>
                <a:latin typeface="Courier" charset="0"/>
                <a:ea typeface="Courier" charset="0"/>
                <a:cs typeface="Courier" charset="0"/>
              </a:rPr>
              <a:t>from</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django.http</a:t>
            </a:r>
            <a:r>
              <a:rPr lang="en-US" b="1" dirty="0">
                <a:solidFill>
                  <a:srgbClr val="000000"/>
                </a:solidFill>
                <a:latin typeface="Courier" charset="0"/>
                <a:ea typeface="Courier" charset="0"/>
                <a:cs typeface="Courier" charset="0"/>
              </a:rPr>
              <a:t> </a:t>
            </a:r>
            <a:r>
              <a:rPr lang="en-US" b="1" dirty="0">
                <a:solidFill>
                  <a:srgbClr val="C814C9"/>
                </a:solidFill>
                <a:latin typeface="Courier" charset="0"/>
                <a:ea typeface="Courier" charset="0"/>
                <a:cs typeface="Courier" charset="0"/>
              </a:rPr>
              <a:t>import</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HttpResponseRedirect</a:t>
            </a:r>
            <a:endParaRPr lang="en-US" b="1" dirty="0">
              <a:solidFill>
                <a:srgbClr val="000000"/>
              </a:solidFill>
              <a:latin typeface="Courier" charset="0"/>
              <a:ea typeface="Courier" charset="0"/>
              <a:cs typeface="Courier" charset="0"/>
            </a:endParaRPr>
          </a:p>
          <a:p>
            <a:endParaRPr lang="en-US" b="1" dirty="0">
              <a:solidFill>
                <a:srgbClr val="000000"/>
              </a:solidFill>
              <a:latin typeface="Courier" charset="0"/>
              <a:ea typeface="Courier" charset="0"/>
              <a:cs typeface="Courier" charset="0"/>
            </a:endParaRPr>
          </a:p>
          <a:p>
            <a:r>
              <a:rPr lang="en-US" b="1" dirty="0">
                <a:solidFill>
                  <a:srgbClr val="400BD9"/>
                </a:solidFill>
                <a:latin typeface="Courier" charset="0"/>
                <a:ea typeface="Courier" charset="0"/>
                <a:cs typeface="Courier" charset="0"/>
              </a:rPr>
              <a:t># Create your views here.</a:t>
            </a:r>
            <a:endParaRPr lang="en-US" b="1" dirty="0">
              <a:solidFill>
                <a:srgbClr val="000000"/>
              </a:solidFill>
              <a:latin typeface="Courier" charset="0"/>
              <a:ea typeface="Courier" charset="0"/>
              <a:cs typeface="Courier" charset="0"/>
            </a:endParaRPr>
          </a:p>
          <a:p>
            <a:endParaRPr lang="en-US" b="1" dirty="0">
              <a:solidFill>
                <a:srgbClr val="000000"/>
              </a:solidFill>
              <a:latin typeface="Courier" charset="0"/>
              <a:ea typeface="Courier" charset="0"/>
              <a:cs typeface="Courier" charset="0"/>
            </a:endParaRPr>
          </a:p>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danger</a:t>
            </a:r>
            <a:r>
              <a:rPr lang="en-US" dirty="0">
                <a:solidFill>
                  <a:srgbClr val="000000"/>
                </a:solidFill>
                <a:latin typeface="Courier" charset="0"/>
                <a:ea typeface="Courier" charset="0"/>
                <a:cs typeface="Courier" charset="0"/>
              </a:rPr>
              <a:t>(request) :</a:t>
            </a:r>
          </a:p>
          <a:p>
            <a:r>
              <a:rPr lang="en-US" dirty="0">
                <a:solidFill>
                  <a:srgbClr val="000000"/>
                </a:solidFill>
                <a:latin typeface="Courier" charset="0"/>
                <a:ea typeface="Courier" charset="0"/>
                <a:cs typeface="Courier" charset="0"/>
              </a:rPr>
              <a:t>    response = </a:t>
            </a:r>
            <a:r>
              <a:rPr lang="en-US" dirty="0">
                <a:solidFill>
                  <a:srgbClr val="B42419"/>
                </a:solidFill>
                <a:latin typeface="Courier" charset="0"/>
                <a:ea typeface="Courier" charset="0"/>
                <a:cs typeface="Courier" charset="0"/>
              </a:rPr>
              <a:t>"""&lt;html&gt;&lt;body&gt;</a:t>
            </a:r>
            <a:endParaRPr lang="en-US" dirty="0">
              <a:solidFill>
                <a:srgbClr val="000000"/>
              </a:solidFill>
              <a:latin typeface="Courier" charset="0"/>
              <a:ea typeface="Courier" charset="0"/>
              <a:cs typeface="Courier" charset="0"/>
            </a:endParaRPr>
          </a:p>
          <a:p>
            <a:r>
              <a:rPr lang="en-US" dirty="0">
                <a:solidFill>
                  <a:srgbClr val="B42419"/>
                </a:solidFill>
                <a:latin typeface="Courier" charset="0"/>
                <a:ea typeface="Courier" charset="0"/>
                <a:cs typeface="Courier" charset="0"/>
              </a:rPr>
              <a:t>    &lt;p&gt;Your guess was """</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request.GET</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'guess'</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"""&lt;/p&gt;</a:t>
            </a:r>
            <a:endParaRPr lang="en-US" dirty="0">
              <a:solidFill>
                <a:srgbClr val="000000"/>
              </a:solidFill>
              <a:latin typeface="Courier" charset="0"/>
              <a:ea typeface="Courier" charset="0"/>
              <a:cs typeface="Courier" charset="0"/>
            </a:endParaRPr>
          </a:p>
          <a:p>
            <a:r>
              <a:rPr lang="mr-IN" dirty="0">
                <a:solidFill>
                  <a:srgbClr val="B42419"/>
                </a:solidFill>
                <a:latin typeface="Courier" charset="0"/>
                <a:ea typeface="Courier" charset="0"/>
                <a:cs typeface="Courier" charset="0"/>
              </a:rPr>
              <a:t>    &lt;/</a:t>
            </a:r>
            <a:r>
              <a:rPr lang="mr-IN" dirty="0" err="1">
                <a:solidFill>
                  <a:srgbClr val="B42419"/>
                </a:solidFill>
                <a:latin typeface="Courier" charset="0"/>
                <a:ea typeface="Courier" charset="0"/>
                <a:cs typeface="Courier" charset="0"/>
              </a:rPr>
              <a:t>body</a:t>
            </a:r>
            <a:r>
              <a:rPr lang="mr-IN" dirty="0">
                <a:solidFill>
                  <a:srgbClr val="B42419"/>
                </a:solidFill>
                <a:latin typeface="Courier" charset="0"/>
                <a:ea typeface="Courier" charset="0"/>
                <a:cs typeface="Courier" charset="0"/>
              </a:rPr>
              <a:t>&gt;&lt;/</a:t>
            </a:r>
            <a:r>
              <a:rPr lang="mr-IN" dirty="0" err="1">
                <a:solidFill>
                  <a:srgbClr val="B42419"/>
                </a:solidFill>
                <a:latin typeface="Courier" charset="0"/>
                <a:ea typeface="Courier" charset="0"/>
                <a:cs typeface="Courier" charset="0"/>
              </a:rPr>
              <a:t>html</a:t>
            </a:r>
            <a:r>
              <a:rPr lang="mr-IN" dirty="0">
                <a:solidFill>
                  <a:srgbClr val="B42419"/>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a:t>
            </a:r>
            <a:r>
              <a:rPr lang="en-US" dirty="0">
                <a:solidFill>
                  <a:srgbClr val="000000"/>
                </a:solidFill>
                <a:latin typeface="Courier" charset="0"/>
                <a:ea typeface="Courier" charset="0"/>
                <a:cs typeface="Courier" charset="0"/>
              </a:rPr>
              <a:t>(response)</a:t>
            </a:r>
            <a:endParaRPr lang="en-US" b="1" dirty="0">
              <a:solidFill>
                <a:srgbClr val="000000"/>
              </a:solidFill>
              <a:latin typeface="Courier" charset="0"/>
              <a:ea typeface="Courier" charset="0"/>
              <a:cs typeface="Courier" charset="0"/>
            </a:endParaRPr>
          </a:p>
        </p:txBody>
      </p:sp>
      <p:sp>
        <p:nvSpPr>
          <p:cNvPr id="6" name="TextBox 5"/>
          <p:cNvSpPr txBox="1"/>
          <p:nvPr/>
        </p:nvSpPr>
        <p:spPr>
          <a:xfrm>
            <a:off x="9058795" y="2397705"/>
            <a:ext cx="2114681" cy="369332"/>
          </a:xfrm>
          <a:prstGeom prst="rect">
            <a:avLst/>
          </a:prstGeom>
          <a:noFill/>
        </p:spPr>
        <p:txBody>
          <a:bodyPr wrap="none" rtlCol="0">
            <a:spAutoFit/>
          </a:bodyPr>
          <a:lstStyle/>
          <a:p>
            <a:r>
              <a:rPr lang="en-US" b="1" dirty="0">
                <a:solidFill>
                  <a:srgbClr val="FFFF00"/>
                </a:solidFill>
                <a:latin typeface="Courier New" charset="0"/>
                <a:ea typeface="Courier New" charset="0"/>
                <a:cs typeface="Courier New" charset="0"/>
              </a:rPr>
              <a:t>views/</a:t>
            </a:r>
            <a:r>
              <a:rPr lang="en-US" b="1" dirty="0" err="1">
                <a:solidFill>
                  <a:srgbClr val="FFFF00"/>
                </a:solidFill>
                <a:latin typeface="Courier New" charset="0"/>
                <a:ea typeface="Courier New" charset="0"/>
                <a:cs typeface="Courier New" charset="0"/>
              </a:rPr>
              <a:t>views.py</a:t>
            </a:r>
            <a:endParaRPr lang="en-US" b="1" dirty="0">
              <a:solidFill>
                <a:srgbClr val="FFFF00"/>
              </a:solidFill>
              <a:latin typeface="Courier New" charset="0"/>
              <a:ea typeface="Courier New" charset="0"/>
              <a:cs typeface="Courier New" charset="0"/>
            </a:endParaRPr>
          </a:p>
        </p:txBody>
      </p:sp>
      <p:sp>
        <p:nvSpPr>
          <p:cNvPr id="2" name="Rectangle 1"/>
          <p:cNvSpPr/>
          <p:nvPr/>
        </p:nvSpPr>
        <p:spPr>
          <a:xfrm>
            <a:off x="545364" y="1247130"/>
            <a:ext cx="4320413" cy="369332"/>
          </a:xfrm>
          <a:prstGeom prst="rect">
            <a:avLst/>
          </a:prstGeom>
          <a:solidFill>
            <a:schemeClr val="tx1"/>
          </a:solidFill>
        </p:spPr>
        <p:txBody>
          <a:bodyPr wrap="none">
            <a:spAutoFit/>
          </a:bodyPr>
          <a:lstStyle/>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'danger'</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views.danger</a:t>
            </a:r>
            <a:r>
              <a:rPr lang="en-US" dirty="0">
                <a:solidFill>
                  <a:srgbClr val="000000"/>
                </a:solidFill>
                <a:latin typeface="Courier" charset="0"/>
                <a:ea typeface="Courier" charset="0"/>
                <a:cs typeface="Courier" charset="0"/>
              </a:rPr>
              <a:t>),</a:t>
            </a:r>
            <a:endParaRPr lang="en-US" dirty="0"/>
          </a:p>
        </p:txBody>
      </p:sp>
      <p:sp>
        <p:nvSpPr>
          <p:cNvPr id="3" name="Rectangle 2"/>
          <p:cNvSpPr/>
          <p:nvPr/>
        </p:nvSpPr>
        <p:spPr>
          <a:xfrm>
            <a:off x="545364" y="626543"/>
            <a:ext cx="5526128" cy="400110"/>
          </a:xfrm>
          <a:prstGeom prst="rect">
            <a:avLst/>
          </a:prstGeom>
        </p:spPr>
        <p:txBody>
          <a:bodyPr wrap="none">
            <a:spAutoFit/>
          </a:bodyPr>
          <a:lstStyle/>
          <a:p>
            <a:r>
              <a:rPr lang="en-US" sz="2000" dirty="0"/>
              <a:t>https://samples.dj4e.com/views/</a:t>
            </a:r>
            <a:r>
              <a:rPr lang="en-US" sz="2000" dirty="0" err="1"/>
              <a:t>danger?</a:t>
            </a:r>
            <a:r>
              <a:rPr lang="en-US" sz="2000" dirty="0" err="1">
                <a:solidFill>
                  <a:srgbClr val="FF40FF"/>
                </a:solidFill>
              </a:rPr>
              <a:t>guess</a:t>
            </a:r>
            <a:r>
              <a:rPr lang="en-US" sz="2000" dirty="0"/>
              <a:t>=</a:t>
            </a:r>
            <a:r>
              <a:rPr lang="en-US" sz="2000" dirty="0">
                <a:solidFill>
                  <a:srgbClr val="00FDFF"/>
                </a:solidFill>
              </a:rPr>
              <a:t>42</a:t>
            </a:r>
            <a:r>
              <a:rPr lang="en-US" sz="2000" dirty="0"/>
              <a:t> </a:t>
            </a:r>
          </a:p>
        </p:txBody>
      </p:sp>
      <p:pic>
        <p:nvPicPr>
          <p:cNvPr id="7" name="Picture 6" title="A web page with the text &quot;Your Guess was 42&qu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3900" y="3987800"/>
            <a:ext cx="5118100" cy="2870200"/>
          </a:xfrm>
          <a:prstGeom prst="rect">
            <a:avLst/>
          </a:prstGeom>
        </p:spPr>
      </p:pic>
      <p:sp>
        <p:nvSpPr>
          <p:cNvPr id="8" name="TextBox 7"/>
          <p:cNvSpPr txBox="1"/>
          <p:nvPr/>
        </p:nvSpPr>
        <p:spPr>
          <a:xfrm>
            <a:off x="9058795" y="1359383"/>
            <a:ext cx="1976823" cy="369332"/>
          </a:xfrm>
          <a:prstGeom prst="rect">
            <a:avLst/>
          </a:prstGeom>
          <a:noFill/>
        </p:spPr>
        <p:txBody>
          <a:bodyPr wrap="none" rtlCol="0">
            <a:spAutoFit/>
          </a:bodyPr>
          <a:lstStyle/>
          <a:p>
            <a:r>
              <a:rPr lang="en-US" b="1" dirty="0">
                <a:solidFill>
                  <a:srgbClr val="FFFF00"/>
                </a:solidFill>
                <a:latin typeface="Courier New" charset="0"/>
                <a:ea typeface="Courier New" charset="0"/>
                <a:cs typeface="Courier New" charset="0"/>
              </a:rPr>
              <a:t>views/</a:t>
            </a:r>
            <a:r>
              <a:rPr lang="en-US" b="1" dirty="0" err="1">
                <a:solidFill>
                  <a:srgbClr val="FFFF00"/>
                </a:solidFill>
                <a:latin typeface="Courier New" charset="0"/>
                <a:ea typeface="Courier New" charset="0"/>
                <a:cs typeface="Courier New" charset="0"/>
              </a:rPr>
              <a:t>urls.py</a:t>
            </a:r>
            <a:endParaRPr lang="en-US" b="1" dirty="0">
              <a:solidFill>
                <a:srgbClr val="FFFF00"/>
              </a:solidFill>
              <a:latin typeface="Courier New" charset="0"/>
              <a:ea typeface="Courier New" charset="0"/>
              <a:cs typeface="Courier New" charset="0"/>
            </a:endParaRPr>
          </a:p>
        </p:txBody>
      </p:sp>
    </p:spTree>
    <p:extLst>
      <p:ext uri="{BB962C8B-B14F-4D97-AF65-F5344CB8AC3E}">
        <p14:creationId xmlns:p14="http://schemas.microsoft.com/office/powerpoint/2010/main" val="1534902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Danger </a:t>
            </a:r>
            <a:r>
              <a:rPr lang="mr-IN" dirty="0">
                <a:solidFill>
                  <a:srgbClr val="FF0000"/>
                </a:solidFill>
              </a:rPr>
              <a:t>–</a:t>
            </a:r>
            <a:r>
              <a:rPr lang="en-US" dirty="0">
                <a:solidFill>
                  <a:srgbClr val="FF0000"/>
                </a:solidFill>
              </a:rPr>
              <a:t> What Danger?</a:t>
            </a:r>
          </a:p>
        </p:txBody>
      </p:sp>
      <p:sp>
        <p:nvSpPr>
          <p:cNvPr id="3" name="Text Placeholder 2"/>
          <p:cNvSpPr>
            <a:spLocks noGrp="1"/>
          </p:cNvSpPr>
          <p:nvPr>
            <p:ph type="body" idx="1"/>
          </p:nvPr>
        </p:nvSpPr>
        <p:spPr/>
        <p:txBody>
          <a:bodyPr/>
          <a:lstStyle/>
          <a:p>
            <a:r>
              <a:rPr lang="en-US" dirty="0"/>
              <a:t>I use the </a:t>
            </a:r>
            <a:r>
              <a:rPr lang="en-US" dirty="0" err="1">
                <a:solidFill>
                  <a:srgbClr val="FFFF00"/>
                </a:solidFill>
              </a:rPr>
              <a:t>django.http.escape</a:t>
            </a:r>
            <a:r>
              <a:rPr lang="en-US" dirty="0">
                <a:solidFill>
                  <a:srgbClr val="FFFF00"/>
                </a:solidFill>
              </a:rPr>
              <a:t>() </a:t>
            </a:r>
            <a:r>
              <a:rPr lang="en-US" dirty="0"/>
              <a:t>function whenever I sense danger</a:t>
            </a:r>
            <a:r>
              <a:rPr lang="mr-IN" dirty="0"/>
              <a:t>…</a:t>
            </a:r>
            <a:endParaRPr lang="en-US" dirty="0"/>
          </a:p>
        </p:txBody>
      </p:sp>
    </p:spTree>
    <p:extLst>
      <p:ext uri="{BB962C8B-B14F-4D97-AF65-F5344CB8AC3E}">
        <p14:creationId xmlns:p14="http://schemas.microsoft.com/office/powerpoint/2010/main" val="2004139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Why is that view named danger?</a:t>
            </a:r>
          </a:p>
        </p:txBody>
      </p:sp>
      <p:sp>
        <p:nvSpPr>
          <p:cNvPr id="9" name="Content Placeholder 8"/>
          <p:cNvSpPr>
            <a:spLocks noGrp="1"/>
          </p:cNvSpPr>
          <p:nvPr>
            <p:ph idx="1"/>
          </p:nvPr>
        </p:nvSpPr>
        <p:spPr/>
        <p:txBody>
          <a:bodyPr/>
          <a:lstStyle/>
          <a:p>
            <a:r>
              <a:rPr lang="en-US" dirty="0"/>
              <a:t>It is dangerous to take data from the user and include it in the HTTP Response without "escaping" the output.</a:t>
            </a:r>
          </a:p>
          <a:p>
            <a:r>
              <a:rPr lang="en-US" dirty="0"/>
              <a:t>HTML + JavaScript is a programming language and you don't want your users "sending code" to other user's browsers</a:t>
            </a:r>
          </a:p>
          <a:p>
            <a:endParaRPr lang="en-US" dirty="0"/>
          </a:p>
          <a:p>
            <a:r>
              <a:rPr lang="en-US" dirty="0"/>
              <a:t>Cross-Site Scripting (XSS)</a:t>
            </a:r>
          </a:p>
          <a:p>
            <a:pPr lvl="1"/>
            <a:r>
              <a:rPr lang="en-US" dirty="0"/>
              <a:t>https://</a:t>
            </a:r>
            <a:r>
              <a:rPr lang="en-US" dirty="0" err="1"/>
              <a:t>en.wikipedia.org</a:t>
            </a:r>
            <a:r>
              <a:rPr lang="en-US" dirty="0"/>
              <a:t>/wiki/Cross-</a:t>
            </a:r>
            <a:r>
              <a:rPr lang="en-US" dirty="0" err="1"/>
              <a:t>site_scripting</a:t>
            </a:r>
            <a:endParaRPr lang="en-US" dirty="0">
              <a:hlinkClick r:id="rId2"/>
            </a:endParaRPr>
          </a:p>
          <a:p>
            <a:pPr lvl="1"/>
            <a:r>
              <a:rPr lang="en-US" sz="2000" dirty="0"/>
              <a:t>https://</a:t>
            </a:r>
            <a:r>
              <a:rPr lang="en-US" sz="2000" dirty="0" err="1"/>
              <a:t>en.wikipedia.org</a:t>
            </a:r>
            <a:r>
              <a:rPr lang="en-US" sz="2000" dirty="0"/>
              <a:t>/wiki/</a:t>
            </a:r>
            <a:r>
              <a:rPr lang="en-US" sz="2000" dirty="0" err="1"/>
              <a:t>List_of_XML_and_HTML_character_entity_references</a:t>
            </a:r>
            <a:endParaRPr lang="en-US" sz="2000" dirty="0"/>
          </a:p>
        </p:txBody>
      </p:sp>
    </p:spTree>
    <p:extLst>
      <p:ext uri="{BB962C8B-B14F-4D97-AF65-F5344CB8AC3E}">
        <p14:creationId xmlns:p14="http://schemas.microsoft.com/office/powerpoint/2010/main" val="437847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A4CE337B-C590-264E-81C7-402C0A01D364}"/>
              </a:ext>
            </a:extLst>
          </p:cNvPr>
          <p:cNvSpPr>
            <a:spLocks noGrp="1"/>
          </p:cNvSpPr>
          <p:nvPr>
            <p:ph type="title" idx="4294967295"/>
          </p:nvPr>
        </p:nvSpPr>
        <p:spPr/>
        <p:txBody>
          <a:bodyPr/>
          <a:lstStyle/>
          <a:p>
            <a:r>
              <a:rPr lang="en-US" altLang="zh-CN" dirty="0">
                <a:solidFill>
                  <a:schemeClr val="bg1"/>
                </a:solidFill>
              </a:rPr>
              <a:t>Danger</a:t>
            </a:r>
            <a:endParaRPr lang="en-US" dirty="0">
              <a:solidFill>
                <a:schemeClr val="bg1"/>
              </a:solidFill>
            </a:endParaRPr>
          </a:p>
        </p:txBody>
      </p:sp>
      <p:sp>
        <p:nvSpPr>
          <p:cNvPr id="6" name="Rectangle 5"/>
          <p:cNvSpPr/>
          <p:nvPr/>
        </p:nvSpPr>
        <p:spPr>
          <a:xfrm>
            <a:off x="665017" y="949886"/>
            <a:ext cx="7744691" cy="369332"/>
          </a:xfrm>
          <a:prstGeom prst="rect">
            <a:avLst/>
          </a:prstGeom>
        </p:spPr>
        <p:txBody>
          <a:bodyPr wrap="square">
            <a:spAutoFit/>
          </a:bodyPr>
          <a:lstStyle/>
          <a:p>
            <a:r>
              <a:rPr lang="en-US" dirty="0"/>
              <a:t>https://samples.dj4e.com/views/</a:t>
            </a:r>
            <a:r>
              <a:rPr lang="en-US" dirty="0" err="1"/>
              <a:t>danger?guess</a:t>
            </a:r>
            <a:r>
              <a:rPr lang="en-US" dirty="0"/>
              <a:t>=</a:t>
            </a:r>
            <a:r>
              <a:rPr lang="en-US" dirty="0">
                <a:solidFill>
                  <a:srgbClr val="FFFF00"/>
                </a:solidFill>
              </a:rPr>
              <a:t>%3Cb%3EBold%3C%2Fb%3E</a:t>
            </a:r>
            <a:r>
              <a:rPr lang="en-US" dirty="0"/>
              <a:t> </a:t>
            </a:r>
          </a:p>
        </p:txBody>
      </p:sp>
      <p:sp>
        <p:nvSpPr>
          <p:cNvPr id="7" name="Rectangle 6"/>
          <p:cNvSpPr/>
          <p:nvPr/>
        </p:nvSpPr>
        <p:spPr>
          <a:xfrm>
            <a:off x="665017" y="4747580"/>
            <a:ext cx="5278583" cy="923330"/>
          </a:xfrm>
          <a:prstGeom prst="rect">
            <a:avLst/>
          </a:prstGeom>
          <a:solidFill>
            <a:schemeClr val="tx1"/>
          </a:solidFill>
        </p:spPr>
        <p:txBody>
          <a:bodyPr wrap="square">
            <a:spAutoFit/>
          </a:bodyPr>
          <a:lstStyle/>
          <a:p>
            <a:r>
              <a:rPr lang="en-US" dirty="0">
                <a:solidFill>
                  <a:srgbClr val="000000"/>
                </a:solidFill>
                <a:latin typeface="Courier" charset="0"/>
              </a:rPr>
              <a:t>&lt;html&gt;&lt;body&gt;</a:t>
            </a:r>
          </a:p>
          <a:p>
            <a:r>
              <a:rPr lang="en-US" dirty="0">
                <a:solidFill>
                  <a:srgbClr val="000000"/>
                </a:solidFill>
                <a:latin typeface="Courier" charset="0"/>
              </a:rPr>
              <a:t>&lt;p&gt;Your guess was </a:t>
            </a:r>
            <a:r>
              <a:rPr lang="en-US" dirty="0">
                <a:solidFill>
                  <a:srgbClr val="FF0000"/>
                </a:solidFill>
                <a:latin typeface="Courier" charset="0"/>
              </a:rPr>
              <a:t>&lt;b&gt;Bold&lt;/b&gt;</a:t>
            </a:r>
            <a:r>
              <a:rPr lang="en-US" dirty="0">
                <a:solidFill>
                  <a:srgbClr val="000000"/>
                </a:solidFill>
                <a:latin typeface="Courier" charset="0"/>
              </a:rPr>
              <a:t>&lt;/p&gt;</a:t>
            </a:r>
          </a:p>
          <a:p>
            <a:r>
              <a:rPr lang="mr-IN" dirty="0">
                <a:solidFill>
                  <a:srgbClr val="000000"/>
                </a:solidFill>
                <a:latin typeface="Courier" charset="0"/>
              </a:rPr>
              <a:t>&lt;/</a:t>
            </a:r>
            <a:r>
              <a:rPr lang="mr-IN" dirty="0" err="1">
                <a:solidFill>
                  <a:srgbClr val="000000"/>
                </a:solidFill>
                <a:latin typeface="Courier" charset="0"/>
              </a:rPr>
              <a:t>body</a:t>
            </a:r>
            <a:r>
              <a:rPr lang="mr-IN" dirty="0">
                <a:solidFill>
                  <a:srgbClr val="000000"/>
                </a:solidFill>
                <a:latin typeface="Courier" charset="0"/>
              </a:rPr>
              <a:t>&gt;&lt;/</a:t>
            </a:r>
            <a:r>
              <a:rPr lang="mr-IN" dirty="0" err="1">
                <a:solidFill>
                  <a:srgbClr val="000000"/>
                </a:solidFill>
                <a:latin typeface="Courier" charset="0"/>
              </a:rPr>
              <a:t>html</a:t>
            </a:r>
            <a:r>
              <a:rPr lang="mr-IN" dirty="0">
                <a:solidFill>
                  <a:srgbClr val="000000"/>
                </a:solidFill>
                <a:latin typeface="Courier" charset="0"/>
              </a:rPr>
              <a:t>&gt;</a:t>
            </a:r>
          </a:p>
        </p:txBody>
      </p:sp>
      <p:sp>
        <p:nvSpPr>
          <p:cNvPr id="8" name="TextBox 7"/>
          <p:cNvSpPr txBox="1"/>
          <p:nvPr/>
        </p:nvSpPr>
        <p:spPr>
          <a:xfrm>
            <a:off x="665017" y="1577185"/>
            <a:ext cx="7715574" cy="1477328"/>
          </a:xfrm>
          <a:prstGeom prst="rect">
            <a:avLst/>
          </a:prstGeom>
          <a:solidFill>
            <a:schemeClr val="tx1"/>
          </a:solidFill>
        </p:spPr>
        <p:txBody>
          <a:bodyPr wrap="none" rtlCol="0">
            <a:spAutoFit/>
          </a:bodyPr>
          <a:lstStyle/>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danger</a:t>
            </a:r>
            <a:r>
              <a:rPr lang="en-US" dirty="0">
                <a:solidFill>
                  <a:srgbClr val="000000"/>
                </a:solidFill>
                <a:latin typeface="Courier" charset="0"/>
                <a:ea typeface="Courier" charset="0"/>
                <a:cs typeface="Courier" charset="0"/>
              </a:rPr>
              <a:t>(request) :</a:t>
            </a:r>
          </a:p>
          <a:p>
            <a:r>
              <a:rPr lang="en-US" dirty="0">
                <a:solidFill>
                  <a:srgbClr val="000000"/>
                </a:solidFill>
                <a:latin typeface="Courier" charset="0"/>
                <a:ea typeface="Courier" charset="0"/>
                <a:cs typeface="Courier" charset="0"/>
              </a:rPr>
              <a:t>    response = </a:t>
            </a:r>
            <a:r>
              <a:rPr lang="en-US" dirty="0">
                <a:solidFill>
                  <a:srgbClr val="B42419"/>
                </a:solidFill>
                <a:latin typeface="Courier" charset="0"/>
                <a:ea typeface="Courier" charset="0"/>
                <a:cs typeface="Courier" charset="0"/>
              </a:rPr>
              <a:t>"""&lt;html&gt;&lt;body&gt;</a:t>
            </a:r>
            <a:endParaRPr lang="en-US" dirty="0">
              <a:solidFill>
                <a:srgbClr val="000000"/>
              </a:solidFill>
              <a:latin typeface="Courier" charset="0"/>
              <a:ea typeface="Courier" charset="0"/>
              <a:cs typeface="Courier" charset="0"/>
            </a:endParaRPr>
          </a:p>
          <a:p>
            <a:r>
              <a:rPr lang="en-US" dirty="0">
                <a:solidFill>
                  <a:srgbClr val="B42419"/>
                </a:solidFill>
                <a:latin typeface="Courier" charset="0"/>
                <a:ea typeface="Courier" charset="0"/>
                <a:cs typeface="Courier" charset="0"/>
              </a:rPr>
              <a:t>    &lt;p&gt;Your guess was """</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request.GET</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'guess'</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"""&lt;/p&gt;</a:t>
            </a:r>
            <a:endParaRPr lang="en-US" dirty="0">
              <a:solidFill>
                <a:srgbClr val="000000"/>
              </a:solidFill>
              <a:latin typeface="Courier" charset="0"/>
              <a:ea typeface="Courier" charset="0"/>
              <a:cs typeface="Courier" charset="0"/>
            </a:endParaRPr>
          </a:p>
          <a:p>
            <a:r>
              <a:rPr lang="mr-IN" dirty="0">
                <a:solidFill>
                  <a:srgbClr val="B42419"/>
                </a:solidFill>
                <a:latin typeface="Courier" charset="0"/>
                <a:ea typeface="Courier" charset="0"/>
                <a:cs typeface="Courier" charset="0"/>
              </a:rPr>
              <a:t>    &lt;/</a:t>
            </a:r>
            <a:r>
              <a:rPr lang="mr-IN" dirty="0" err="1">
                <a:solidFill>
                  <a:srgbClr val="B42419"/>
                </a:solidFill>
                <a:latin typeface="Courier" charset="0"/>
                <a:ea typeface="Courier" charset="0"/>
                <a:cs typeface="Courier" charset="0"/>
              </a:rPr>
              <a:t>body</a:t>
            </a:r>
            <a:r>
              <a:rPr lang="mr-IN" dirty="0">
                <a:solidFill>
                  <a:srgbClr val="B42419"/>
                </a:solidFill>
                <a:latin typeface="Courier" charset="0"/>
                <a:ea typeface="Courier" charset="0"/>
                <a:cs typeface="Courier" charset="0"/>
              </a:rPr>
              <a:t>&gt;&lt;/</a:t>
            </a:r>
            <a:r>
              <a:rPr lang="mr-IN" dirty="0" err="1">
                <a:solidFill>
                  <a:srgbClr val="B42419"/>
                </a:solidFill>
                <a:latin typeface="Courier" charset="0"/>
                <a:ea typeface="Courier" charset="0"/>
                <a:cs typeface="Courier" charset="0"/>
              </a:rPr>
              <a:t>html</a:t>
            </a:r>
            <a:r>
              <a:rPr lang="mr-IN" dirty="0">
                <a:solidFill>
                  <a:srgbClr val="B42419"/>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a:t>
            </a:r>
            <a:r>
              <a:rPr lang="en-US" dirty="0">
                <a:solidFill>
                  <a:srgbClr val="000000"/>
                </a:solidFill>
                <a:latin typeface="Courier" charset="0"/>
                <a:ea typeface="Courier" charset="0"/>
                <a:cs typeface="Courier" charset="0"/>
              </a:rPr>
              <a:t>(response)</a:t>
            </a:r>
            <a:endParaRPr lang="en-US" b="1" dirty="0">
              <a:solidFill>
                <a:srgbClr val="000000"/>
              </a:solidFill>
              <a:latin typeface="Courier" charset="0"/>
              <a:ea typeface="Courier" charset="0"/>
              <a:cs typeface="Courier" charset="0"/>
            </a:endParaRPr>
          </a:p>
        </p:txBody>
      </p:sp>
      <p:pic>
        <p:nvPicPr>
          <p:cNvPr id="4" name="Picture 3" descr="Your guess was Bold (and the &quot;Bold&quot; is in bold face)" title="Screen shot of a p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3312480"/>
            <a:ext cx="6248400" cy="2870200"/>
          </a:xfrm>
          <a:prstGeom prst="rect">
            <a:avLst/>
          </a:prstGeom>
        </p:spPr>
      </p:pic>
      <p:sp>
        <p:nvSpPr>
          <p:cNvPr id="3" name="TextBox 2"/>
          <p:cNvSpPr txBox="1"/>
          <p:nvPr/>
        </p:nvSpPr>
        <p:spPr>
          <a:xfrm>
            <a:off x="665017" y="4027948"/>
            <a:ext cx="2300694" cy="461665"/>
          </a:xfrm>
          <a:prstGeom prst="rect">
            <a:avLst/>
          </a:prstGeom>
          <a:noFill/>
        </p:spPr>
        <p:txBody>
          <a:bodyPr wrap="none" rtlCol="0">
            <a:spAutoFit/>
          </a:bodyPr>
          <a:lstStyle/>
          <a:p>
            <a:r>
              <a:rPr lang="en-US" sz="2400" dirty="0"/>
              <a:t>Response Source</a:t>
            </a:r>
          </a:p>
        </p:txBody>
      </p:sp>
    </p:spTree>
    <p:extLst>
      <p:ext uri="{BB962C8B-B14F-4D97-AF65-F5344CB8AC3E}">
        <p14:creationId xmlns:p14="http://schemas.microsoft.com/office/powerpoint/2010/main" val="476065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DE675FA-EFC0-FA49-B1EA-4ECBDA10604A}"/>
              </a:ext>
            </a:extLst>
          </p:cNvPr>
          <p:cNvSpPr>
            <a:spLocks noGrp="1"/>
          </p:cNvSpPr>
          <p:nvPr>
            <p:ph type="title" idx="4294967295"/>
          </p:nvPr>
        </p:nvSpPr>
        <p:spPr/>
        <p:txBody>
          <a:bodyPr/>
          <a:lstStyle/>
          <a:p>
            <a:r>
              <a:rPr lang="en-US" altLang="zh-CN" dirty="0">
                <a:solidFill>
                  <a:schemeClr val="bg1"/>
                </a:solidFill>
              </a:rPr>
              <a:t>Danger</a:t>
            </a:r>
            <a:endParaRPr lang="en-US" dirty="0">
              <a:solidFill>
                <a:schemeClr val="bg1"/>
              </a:solidFill>
            </a:endParaRPr>
          </a:p>
        </p:txBody>
      </p:sp>
      <p:pic>
        <p:nvPicPr>
          <p:cNvPr id="5" name="Picture 4" title="Screen shot of cross-site scripting with alert box that says &quot;Owned&qu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2253" y="1395846"/>
            <a:ext cx="5263274" cy="4589318"/>
          </a:xfrm>
          <a:prstGeom prst="rect">
            <a:avLst/>
          </a:prstGeom>
        </p:spPr>
      </p:pic>
      <p:sp>
        <p:nvSpPr>
          <p:cNvPr id="3" name="Rectangle 2"/>
          <p:cNvSpPr/>
          <p:nvPr/>
        </p:nvSpPr>
        <p:spPr>
          <a:xfrm>
            <a:off x="763452" y="921811"/>
            <a:ext cx="10902075" cy="369332"/>
          </a:xfrm>
          <a:prstGeom prst="rect">
            <a:avLst/>
          </a:prstGeom>
        </p:spPr>
        <p:txBody>
          <a:bodyPr wrap="square">
            <a:spAutoFit/>
          </a:bodyPr>
          <a:lstStyle/>
          <a:p>
            <a:r>
              <a:rPr lang="en-US" dirty="0"/>
              <a:t>https://samples.dj4e.com/views/</a:t>
            </a:r>
            <a:r>
              <a:rPr lang="en-US" dirty="0" err="1"/>
              <a:t>danger?guess</a:t>
            </a:r>
            <a:r>
              <a:rPr lang="en-US" dirty="0"/>
              <a:t>=</a:t>
            </a:r>
            <a:r>
              <a:rPr lang="en-US" dirty="0">
                <a:solidFill>
                  <a:srgbClr val="FFFF00"/>
                </a:solidFill>
              </a:rPr>
              <a:t>%3Cscript%3Ealert%28%27Owned%27%29%3B%3C%2Fscript%3E</a:t>
            </a:r>
          </a:p>
        </p:txBody>
      </p:sp>
      <p:sp>
        <p:nvSpPr>
          <p:cNvPr id="6" name="Rectangle 5"/>
          <p:cNvSpPr/>
          <p:nvPr/>
        </p:nvSpPr>
        <p:spPr>
          <a:xfrm>
            <a:off x="803563" y="2911962"/>
            <a:ext cx="5153891" cy="1200329"/>
          </a:xfrm>
          <a:prstGeom prst="rect">
            <a:avLst/>
          </a:prstGeom>
          <a:solidFill>
            <a:schemeClr val="tx1"/>
          </a:solidFill>
        </p:spPr>
        <p:txBody>
          <a:bodyPr wrap="square">
            <a:spAutoFit/>
          </a:bodyPr>
          <a:lstStyle/>
          <a:p>
            <a:r>
              <a:rPr lang="en-US" dirty="0">
                <a:solidFill>
                  <a:srgbClr val="000000"/>
                </a:solidFill>
                <a:latin typeface="Courier" charset="0"/>
              </a:rPr>
              <a:t>&lt;html&gt;&lt;body&gt;</a:t>
            </a:r>
          </a:p>
          <a:p>
            <a:r>
              <a:rPr lang="en-US" dirty="0">
                <a:solidFill>
                  <a:srgbClr val="000000"/>
                </a:solidFill>
                <a:latin typeface="Courier" charset="0"/>
              </a:rPr>
              <a:t>&lt;p&gt;Your guess was &lt;script&gt;alert('Owned');&lt;/script&gt;&lt;/p&gt;</a:t>
            </a:r>
          </a:p>
          <a:p>
            <a:r>
              <a:rPr lang="mr-IN" dirty="0">
                <a:solidFill>
                  <a:srgbClr val="000000"/>
                </a:solidFill>
                <a:latin typeface="Courier" charset="0"/>
              </a:rPr>
              <a:t>&lt;/</a:t>
            </a:r>
            <a:r>
              <a:rPr lang="mr-IN" dirty="0" err="1">
                <a:solidFill>
                  <a:srgbClr val="000000"/>
                </a:solidFill>
                <a:latin typeface="Courier" charset="0"/>
              </a:rPr>
              <a:t>body</a:t>
            </a:r>
            <a:r>
              <a:rPr lang="mr-IN" dirty="0">
                <a:solidFill>
                  <a:srgbClr val="000000"/>
                </a:solidFill>
                <a:latin typeface="Courier" charset="0"/>
              </a:rPr>
              <a:t>&gt;&lt;/</a:t>
            </a:r>
            <a:r>
              <a:rPr lang="mr-IN" dirty="0" err="1">
                <a:solidFill>
                  <a:srgbClr val="000000"/>
                </a:solidFill>
                <a:latin typeface="Courier" charset="0"/>
              </a:rPr>
              <a:t>html</a:t>
            </a:r>
            <a:r>
              <a:rPr lang="mr-IN" dirty="0">
                <a:solidFill>
                  <a:srgbClr val="000000"/>
                </a:solidFill>
                <a:latin typeface="Courier" charset="0"/>
              </a:rPr>
              <a:t>&gt;</a:t>
            </a:r>
          </a:p>
        </p:txBody>
      </p:sp>
      <p:sp>
        <p:nvSpPr>
          <p:cNvPr id="7" name="TextBox 6"/>
          <p:cNvSpPr txBox="1"/>
          <p:nvPr/>
        </p:nvSpPr>
        <p:spPr>
          <a:xfrm>
            <a:off x="763452" y="2284208"/>
            <a:ext cx="2300694" cy="461665"/>
          </a:xfrm>
          <a:prstGeom prst="rect">
            <a:avLst/>
          </a:prstGeom>
          <a:noFill/>
        </p:spPr>
        <p:txBody>
          <a:bodyPr wrap="none" rtlCol="0">
            <a:spAutoFit/>
          </a:bodyPr>
          <a:lstStyle/>
          <a:p>
            <a:r>
              <a:rPr lang="en-US" sz="2400" dirty="0"/>
              <a:t>Response Source</a:t>
            </a:r>
          </a:p>
        </p:txBody>
      </p:sp>
    </p:spTree>
    <p:extLst>
      <p:ext uri="{BB962C8B-B14F-4D97-AF65-F5344CB8AC3E}">
        <p14:creationId xmlns:p14="http://schemas.microsoft.com/office/powerpoint/2010/main" val="991291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387349" y="1200152"/>
            <a:ext cx="6897171" cy="4457696"/>
          </a:xfrm>
        </p:spPr>
        <p:txBody>
          <a:bodyPr anchor="ctr">
            <a:normAutofit/>
          </a:bodyPr>
          <a:lstStyle/>
          <a:p>
            <a:pPr algn="l"/>
            <a:r>
              <a:rPr lang="en-US" sz="6600" dirty="0"/>
              <a:t>Views and</a:t>
            </a:r>
            <a:br>
              <a:rPr lang="en-US" sz="6600" dirty="0"/>
            </a:br>
            <a:r>
              <a:rPr lang="en-US" sz="6600" dirty="0"/>
              <a:t>Templates</a:t>
            </a:r>
          </a:p>
        </p:txBody>
      </p:sp>
      <p:sp>
        <p:nvSpPr>
          <p:cNvPr id="3" name="Subtitle 2"/>
          <p:cNvSpPr>
            <a:spLocks noGrp="1"/>
          </p:cNvSpPr>
          <p:nvPr>
            <p:ph type="subTitle" idx="1"/>
          </p:nvPr>
        </p:nvSpPr>
        <p:spPr>
          <a:xfrm>
            <a:off x="435439" y="1200152"/>
            <a:ext cx="3524974" cy="4457696"/>
          </a:xfrm>
        </p:spPr>
        <p:txBody>
          <a:bodyPr anchor="ctr">
            <a:normAutofit/>
          </a:bodyPr>
          <a:lstStyle/>
          <a:p>
            <a:pPr algn="r"/>
            <a:r>
              <a:rPr lang="en-US" dirty="0">
                <a:solidFill>
                  <a:srgbClr val="FFFFFF"/>
                </a:solidFill>
              </a:rPr>
              <a:t>Charles Severance</a:t>
            </a:r>
          </a:p>
          <a:p>
            <a:pPr algn="r"/>
            <a:r>
              <a:rPr lang="en-US" dirty="0">
                <a:solidFill>
                  <a:srgbClr val="FFFFFF"/>
                </a:solidFill>
              </a:rPr>
              <a:t>www.dj4e.com</a:t>
            </a:r>
          </a:p>
          <a:p>
            <a:pPr algn="r"/>
            <a:endParaRPr lang="en-US" dirty="0">
              <a:solidFill>
                <a:srgbClr val="FFFFFF"/>
              </a:solidFill>
            </a:endParaRPr>
          </a:p>
        </p:txBody>
      </p:sp>
      <p:cxnSp>
        <p:nvCxnSpPr>
          <p:cNvPr id="12" name="Straight Connector 11">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Picture 6" descr="CCBY license"/>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339754" y="5638800"/>
            <a:ext cx="1106488" cy="376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8135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65017" y="4415962"/>
            <a:ext cx="6515209" cy="830997"/>
          </a:xfrm>
          <a:prstGeom prst="rect">
            <a:avLst/>
          </a:prstGeom>
          <a:solidFill>
            <a:schemeClr val="tx1"/>
          </a:solidFill>
        </p:spPr>
        <p:txBody>
          <a:bodyPr wrap="square">
            <a:spAutoFit/>
          </a:bodyPr>
          <a:lstStyle/>
          <a:p>
            <a:r>
              <a:rPr lang="en-US" sz="1600" dirty="0">
                <a:solidFill>
                  <a:srgbClr val="000000"/>
                </a:solidFill>
                <a:latin typeface="Courier" charset="0"/>
                <a:ea typeface="Courier" charset="0"/>
                <a:cs typeface="Courier" charset="0"/>
              </a:rPr>
              <a:t>&lt;html&gt;&lt;body&gt;</a:t>
            </a:r>
          </a:p>
          <a:p>
            <a:r>
              <a:rPr lang="en-US" sz="1600" dirty="0">
                <a:solidFill>
                  <a:srgbClr val="000000"/>
                </a:solidFill>
                <a:latin typeface="Courier" charset="0"/>
                <a:ea typeface="Courier" charset="0"/>
                <a:cs typeface="Courier" charset="0"/>
              </a:rPr>
              <a:t>    &lt;p&gt;Your guess was </a:t>
            </a:r>
            <a:r>
              <a:rPr lang="en-US" sz="1600" dirty="0">
                <a:solidFill>
                  <a:srgbClr val="09442A"/>
                </a:solidFill>
                <a:latin typeface="Courier" charset="0"/>
                <a:ea typeface="Courier" charset="0"/>
                <a:cs typeface="Courier" charset="0"/>
              </a:rPr>
              <a:t>&amp;</a:t>
            </a:r>
            <a:r>
              <a:rPr lang="en-US" sz="1600" dirty="0" err="1">
                <a:solidFill>
                  <a:srgbClr val="09442A"/>
                </a:solidFill>
                <a:latin typeface="Courier" charset="0"/>
                <a:ea typeface="Courier" charset="0"/>
                <a:cs typeface="Courier" charset="0"/>
              </a:rPr>
              <a:t>lt;b&amp;gt;Bold&amp;lt</a:t>
            </a:r>
            <a:r>
              <a:rPr lang="en-US" sz="1600" dirty="0">
                <a:solidFill>
                  <a:srgbClr val="09442A"/>
                </a:solidFill>
                <a:latin typeface="Courier" charset="0"/>
                <a:ea typeface="Courier" charset="0"/>
                <a:cs typeface="Courier" charset="0"/>
              </a:rPr>
              <a:t>;/</a:t>
            </a:r>
            <a:r>
              <a:rPr lang="en-US" sz="1600" dirty="0" err="1">
                <a:solidFill>
                  <a:srgbClr val="09442A"/>
                </a:solidFill>
                <a:latin typeface="Courier" charset="0"/>
                <a:ea typeface="Courier" charset="0"/>
                <a:cs typeface="Courier" charset="0"/>
              </a:rPr>
              <a:t>b&amp;gt</a:t>
            </a:r>
            <a:r>
              <a:rPr lang="en-US" sz="1600" dirty="0">
                <a:solidFill>
                  <a:srgbClr val="09442A"/>
                </a:solidFill>
                <a:latin typeface="Courier" charset="0"/>
                <a:ea typeface="Courier" charset="0"/>
                <a:cs typeface="Courier" charset="0"/>
              </a:rPr>
              <a:t>;</a:t>
            </a:r>
            <a:r>
              <a:rPr lang="en-US" sz="1600" dirty="0">
                <a:solidFill>
                  <a:schemeClr val="bg1"/>
                </a:solidFill>
                <a:latin typeface="Courier" charset="0"/>
                <a:ea typeface="Courier" charset="0"/>
                <a:cs typeface="Courier" charset="0"/>
              </a:rPr>
              <a:t>&lt;/</a:t>
            </a:r>
            <a:r>
              <a:rPr lang="en-US" sz="1600" dirty="0">
                <a:solidFill>
                  <a:srgbClr val="000000"/>
                </a:solidFill>
                <a:latin typeface="Courier" charset="0"/>
                <a:ea typeface="Courier" charset="0"/>
                <a:cs typeface="Courier" charset="0"/>
              </a:rPr>
              <a:t>p&gt;</a:t>
            </a:r>
          </a:p>
          <a:p>
            <a:r>
              <a:rPr lang="mr-IN" sz="1600" dirty="0">
                <a:solidFill>
                  <a:srgbClr val="000000"/>
                </a:solidFill>
                <a:latin typeface="Courier" charset="0"/>
                <a:ea typeface="Courier" charset="0"/>
                <a:cs typeface="Courier" charset="0"/>
              </a:rPr>
              <a:t>    &lt;/</a:t>
            </a:r>
            <a:r>
              <a:rPr lang="mr-IN" sz="1600" dirty="0" err="1">
                <a:solidFill>
                  <a:srgbClr val="000000"/>
                </a:solidFill>
                <a:latin typeface="Courier" charset="0"/>
                <a:ea typeface="Courier" charset="0"/>
                <a:cs typeface="Courier" charset="0"/>
              </a:rPr>
              <a:t>body</a:t>
            </a:r>
            <a:r>
              <a:rPr lang="mr-IN" sz="1600" dirty="0">
                <a:solidFill>
                  <a:srgbClr val="000000"/>
                </a:solidFill>
                <a:latin typeface="Courier" charset="0"/>
                <a:ea typeface="Courier" charset="0"/>
                <a:cs typeface="Courier" charset="0"/>
              </a:rPr>
              <a:t>&gt;&lt;/</a:t>
            </a:r>
            <a:r>
              <a:rPr lang="mr-IN" sz="1600" dirty="0" err="1">
                <a:solidFill>
                  <a:srgbClr val="000000"/>
                </a:solidFill>
                <a:latin typeface="Courier" charset="0"/>
                <a:ea typeface="Courier" charset="0"/>
                <a:cs typeface="Courier" charset="0"/>
              </a:rPr>
              <a:t>html</a:t>
            </a:r>
            <a:r>
              <a:rPr lang="mr-IN" sz="1600" dirty="0">
                <a:solidFill>
                  <a:srgbClr val="000000"/>
                </a:solidFill>
                <a:latin typeface="Courier" charset="0"/>
                <a:ea typeface="Courier" charset="0"/>
                <a:cs typeface="Courier" charset="0"/>
              </a:rPr>
              <a:t>&gt;</a:t>
            </a:r>
          </a:p>
        </p:txBody>
      </p:sp>
      <p:sp>
        <p:nvSpPr>
          <p:cNvPr id="8" name="TextBox 7"/>
          <p:cNvSpPr txBox="1"/>
          <p:nvPr/>
        </p:nvSpPr>
        <p:spPr>
          <a:xfrm>
            <a:off x="665017" y="1972673"/>
            <a:ext cx="7837402" cy="1815882"/>
          </a:xfrm>
          <a:prstGeom prst="rect">
            <a:avLst/>
          </a:prstGeom>
          <a:solidFill>
            <a:schemeClr val="tx1"/>
          </a:solidFill>
        </p:spPr>
        <p:txBody>
          <a:bodyPr wrap="none" rtlCol="0">
            <a:spAutoFit/>
          </a:bodyPr>
          <a:lstStyle/>
          <a:p>
            <a:r>
              <a:rPr lang="en-US" sz="1600" dirty="0">
                <a:solidFill>
                  <a:srgbClr val="C814C9"/>
                </a:solidFill>
                <a:latin typeface="Courier" charset="0"/>
                <a:ea typeface="Courier" charset="0"/>
                <a:cs typeface="Courier" charset="0"/>
              </a:rPr>
              <a:t>from</a:t>
            </a:r>
            <a:r>
              <a:rPr lang="en-US" sz="1600" dirty="0">
                <a:solidFill>
                  <a:srgbClr val="000000"/>
                </a:solidFill>
                <a:latin typeface="Courier" charset="0"/>
                <a:ea typeface="Courier" charset="0"/>
                <a:cs typeface="Courier" charset="0"/>
              </a:rPr>
              <a:t> </a:t>
            </a:r>
            <a:r>
              <a:rPr lang="en-US" sz="1600" dirty="0" err="1">
                <a:solidFill>
                  <a:srgbClr val="000000"/>
                </a:solidFill>
                <a:latin typeface="Courier" charset="0"/>
                <a:ea typeface="Courier" charset="0"/>
                <a:cs typeface="Courier" charset="0"/>
              </a:rPr>
              <a:t>django.utils.html</a:t>
            </a:r>
            <a:r>
              <a:rPr lang="en-US" sz="1600" dirty="0">
                <a:solidFill>
                  <a:srgbClr val="000000"/>
                </a:solidFill>
                <a:latin typeface="Courier" charset="0"/>
                <a:ea typeface="Courier" charset="0"/>
                <a:cs typeface="Courier" charset="0"/>
              </a:rPr>
              <a:t> </a:t>
            </a:r>
            <a:r>
              <a:rPr lang="en-US" sz="1600" dirty="0">
                <a:solidFill>
                  <a:srgbClr val="C814C9"/>
                </a:solidFill>
                <a:latin typeface="Courier" charset="0"/>
                <a:ea typeface="Courier" charset="0"/>
                <a:cs typeface="Courier" charset="0"/>
              </a:rPr>
              <a:t>import</a:t>
            </a:r>
            <a:r>
              <a:rPr lang="en-US" sz="1600" dirty="0">
                <a:solidFill>
                  <a:srgbClr val="000000"/>
                </a:solidFill>
                <a:latin typeface="Courier" charset="0"/>
                <a:ea typeface="Courier" charset="0"/>
                <a:cs typeface="Courier" charset="0"/>
              </a:rPr>
              <a:t> escape</a:t>
            </a:r>
          </a:p>
          <a:p>
            <a:endParaRPr lang="en-US" sz="1600" dirty="0">
              <a:solidFill>
                <a:srgbClr val="C1651C"/>
              </a:solidFill>
              <a:latin typeface="Courier" charset="0"/>
              <a:ea typeface="Courier" charset="0"/>
              <a:cs typeface="Courier" charset="0"/>
            </a:endParaRPr>
          </a:p>
          <a:p>
            <a:r>
              <a:rPr lang="en-US" sz="1600" dirty="0" err="1">
                <a:solidFill>
                  <a:srgbClr val="C1651C"/>
                </a:solidFill>
                <a:latin typeface="Courier" charset="0"/>
                <a:ea typeface="Courier" charset="0"/>
                <a:cs typeface="Courier" charset="0"/>
              </a:rPr>
              <a:t>def</a:t>
            </a:r>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game</a:t>
            </a:r>
            <a:r>
              <a:rPr lang="en-US" sz="1600" dirty="0">
                <a:solidFill>
                  <a:srgbClr val="000000"/>
                </a:solidFill>
                <a:latin typeface="Courier" charset="0"/>
                <a:ea typeface="Courier" charset="0"/>
                <a:cs typeface="Courier" charset="0"/>
              </a:rPr>
              <a:t>(request) :</a:t>
            </a:r>
          </a:p>
          <a:p>
            <a:r>
              <a:rPr lang="en-US" sz="1600" dirty="0">
                <a:solidFill>
                  <a:srgbClr val="000000"/>
                </a:solidFill>
                <a:latin typeface="Courier" charset="0"/>
                <a:ea typeface="Courier" charset="0"/>
                <a:cs typeface="Courier" charset="0"/>
              </a:rPr>
              <a:t>    response = </a:t>
            </a:r>
            <a:r>
              <a:rPr lang="en-US" sz="1600" dirty="0">
                <a:solidFill>
                  <a:srgbClr val="B42419"/>
                </a:solidFill>
                <a:latin typeface="Courier" charset="0"/>
                <a:ea typeface="Courier" charset="0"/>
                <a:cs typeface="Courier" charset="0"/>
              </a:rPr>
              <a:t>"""&lt;html&gt;&lt;body&gt;</a:t>
            </a:r>
            <a:endParaRPr lang="en-US" sz="1600" dirty="0">
              <a:solidFill>
                <a:srgbClr val="000000"/>
              </a:solidFill>
              <a:latin typeface="Courier" charset="0"/>
              <a:ea typeface="Courier" charset="0"/>
              <a:cs typeface="Courier" charset="0"/>
            </a:endParaRPr>
          </a:p>
          <a:p>
            <a:r>
              <a:rPr lang="en-US" sz="1600" dirty="0">
                <a:solidFill>
                  <a:srgbClr val="B42419"/>
                </a:solidFill>
                <a:latin typeface="Courier" charset="0"/>
                <a:ea typeface="Courier" charset="0"/>
                <a:cs typeface="Courier" charset="0"/>
              </a:rPr>
              <a:t>    &lt;p&gt;Your guess was """</a:t>
            </a:r>
            <a:r>
              <a:rPr lang="en-US" sz="1600" dirty="0">
                <a:solidFill>
                  <a:srgbClr val="000000"/>
                </a:solidFill>
                <a:latin typeface="Courier" charset="0"/>
                <a:ea typeface="Courier" charset="0"/>
                <a:cs typeface="Courier" charset="0"/>
              </a:rPr>
              <a:t>+escape(</a:t>
            </a:r>
            <a:r>
              <a:rPr lang="en-US" sz="1600" dirty="0" err="1">
                <a:solidFill>
                  <a:srgbClr val="000000"/>
                </a:solidFill>
                <a:latin typeface="Courier" charset="0"/>
                <a:ea typeface="Courier" charset="0"/>
                <a:cs typeface="Courier" charset="0"/>
              </a:rPr>
              <a:t>request.GET</a:t>
            </a:r>
            <a:r>
              <a:rPr lang="en-US" sz="1600" dirty="0">
                <a:solidFill>
                  <a:srgbClr val="000000"/>
                </a:solidFill>
                <a:latin typeface="Courier" charset="0"/>
                <a:ea typeface="Courier" charset="0"/>
                <a:cs typeface="Courier" charset="0"/>
              </a:rPr>
              <a:t>[</a:t>
            </a:r>
            <a:r>
              <a:rPr lang="en-US" sz="1600" dirty="0">
                <a:solidFill>
                  <a:srgbClr val="B42419"/>
                </a:solidFill>
                <a:latin typeface="Courier" charset="0"/>
                <a:ea typeface="Courier" charset="0"/>
                <a:cs typeface="Courier" charset="0"/>
              </a:rPr>
              <a:t>'guess'</a:t>
            </a:r>
            <a:r>
              <a:rPr lang="en-US" sz="1600" dirty="0">
                <a:solidFill>
                  <a:srgbClr val="000000"/>
                </a:solidFill>
                <a:latin typeface="Courier" charset="0"/>
                <a:ea typeface="Courier" charset="0"/>
                <a:cs typeface="Courier" charset="0"/>
              </a:rPr>
              <a:t>])+</a:t>
            </a:r>
            <a:r>
              <a:rPr lang="en-US" sz="1600" dirty="0">
                <a:solidFill>
                  <a:srgbClr val="B42419"/>
                </a:solidFill>
                <a:latin typeface="Courier" charset="0"/>
                <a:ea typeface="Courier" charset="0"/>
                <a:cs typeface="Courier" charset="0"/>
              </a:rPr>
              <a:t>"""&lt;/p&gt;</a:t>
            </a:r>
            <a:endParaRPr lang="en-US" sz="1600" dirty="0">
              <a:solidFill>
                <a:srgbClr val="000000"/>
              </a:solidFill>
              <a:latin typeface="Courier" charset="0"/>
              <a:ea typeface="Courier" charset="0"/>
              <a:cs typeface="Courier" charset="0"/>
            </a:endParaRPr>
          </a:p>
          <a:p>
            <a:r>
              <a:rPr lang="mr-IN" sz="1600" dirty="0">
                <a:solidFill>
                  <a:srgbClr val="B42419"/>
                </a:solidFill>
                <a:latin typeface="Courier" charset="0"/>
                <a:ea typeface="Courier" charset="0"/>
                <a:cs typeface="Courier" charset="0"/>
              </a:rPr>
              <a:t>    &lt;/</a:t>
            </a:r>
            <a:r>
              <a:rPr lang="mr-IN" sz="1600" dirty="0" err="1">
                <a:solidFill>
                  <a:srgbClr val="B42419"/>
                </a:solidFill>
                <a:latin typeface="Courier" charset="0"/>
                <a:ea typeface="Courier" charset="0"/>
                <a:cs typeface="Courier" charset="0"/>
              </a:rPr>
              <a:t>body</a:t>
            </a:r>
            <a:r>
              <a:rPr lang="mr-IN" sz="1600" dirty="0">
                <a:solidFill>
                  <a:srgbClr val="B42419"/>
                </a:solidFill>
                <a:latin typeface="Courier" charset="0"/>
                <a:ea typeface="Courier" charset="0"/>
                <a:cs typeface="Courier" charset="0"/>
              </a:rPr>
              <a:t>&gt;&lt;/</a:t>
            </a:r>
            <a:r>
              <a:rPr lang="mr-IN" sz="1600" dirty="0" err="1">
                <a:solidFill>
                  <a:srgbClr val="B42419"/>
                </a:solidFill>
                <a:latin typeface="Courier" charset="0"/>
                <a:ea typeface="Courier" charset="0"/>
                <a:cs typeface="Courier" charset="0"/>
              </a:rPr>
              <a:t>html</a:t>
            </a:r>
            <a:r>
              <a:rPr lang="mr-IN" sz="1600" dirty="0">
                <a:solidFill>
                  <a:srgbClr val="B42419"/>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return</a:t>
            </a:r>
            <a:r>
              <a:rPr lang="en-US" sz="1600" dirty="0">
                <a:solidFill>
                  <a:srgbClr val="000000"/>
                </a:solidFill>
                <a:latin typeface="Courier" charset="0"/>
                <a:ea typeface="Courier" charset="0"/>
                <a:cs typeface="Courier" charset="0"/>
              </a:rPr>
              <a:t> </a:t>
            </a:r>
            <a:r>
              <a:rPr lang="en-US" sz="1600" dirty="0" err="1">
                <a:solidFill>
                  <a:srgbClr val="000000"/>
                </a:solidFill>
                <a:latin typeface="Courier" charset="0"/>
                <a:ea typeface="Courier" charset="0"/>
                <a:cs typeface="Courier" charset="0"/>
              </a:rPr>
              <a:t>HttpResponse</a:t>
            </a:r>
            <a:r>
              <a:rPr lang="en-US" sz="1600" dirty="0">
                <a:solidFill>
                  <a:srgbClr val="000000"/>
                </a:solidFill>
                <a:latin typeface="Courier" charset="0"/>
                <a:ea typeface="Courier" charset="0"/>
                <a:cs typeface="Courier" charset="0"/>
              </a:rPr>
              <a:t>(response)</a:t>
            </a:r>
            <a:endParaRPr lang="en-US" sz="1600" b="1" dirty="0">
              <a:solidFill>
                <a:srgbClr val="000000"/>
              </a:solidFill>
              <a:latin typeface="Courier" charset="0"/>
              <a:ea typeface="Courier" charset="0"/>
              <a:cs typeface="Courier" charset="0"/>
            </a:endParaRPr>
          </a:p>
        </p:txBody>
      </p:sp>
      <p:sp>
        <p:nvSpPr>
          <p:cNvPr id="2" name="Rectangle 1"/>
          <p:cNvSpPr/>
          <p:nvPr/>
        </p:nvSpPr>
        <p:spPr>
          <a:xfrm>
            <a:off x="665017" y="1180662"/>
            <a:ext cx="7627089" cy="369332"/>
          </a:xfrm>
          <a:prstGeom prst="rect">
            <a:avLst/>
          </a:prstGeom>
        </p:spPr>
        <p:txBody>
          <a:bodyPr wrap="square">
            <a:spAutoFit/>
          </a:bodyPr>
          <a:lstStyle/>
          <a:p>
            <a:r>
              <a:rPr lang="en-US" dirty="0"/>
              <a:t>https://samples.dj4e.com/views/</a:t>
            </a:r>
            <a:r>
              <a:rPr lang="en-US" dirty="0" err="1"/>
              <a:t>game?</a:t>
            </a:r>
            <a:r>
              <a:rPr lang="en-US" dirty="0" err="1">
                <a:solidFill>
                  <a:srgbClr val="FFFF00"/>
                </a:solidFill>
              </a:rPr>
              <a:t>guess</a:t>
            </a:r>
            <a:r>
              <a:rPr lang="en-US" dirty="0">
                <a:solidFill>
                  <a:srgbClr val="FFFF00"/>
                </a:solidFill>
              </a:rPr>
              <a:t>=%3Cb%3EBold%3C%2Fb%3E</a:t>
            </a:r>
          </a:p>
        </p:txBody>
      </p:sp>
      <p:pic>
        <p:nvPicPr>
          <p:cNvPr id="5" name="Picture 4" descr="Screenshot of a web page showing &quot;Your guess was &lt;b&gt;Bold&lt;/b&gt;&quot;"/>
          <p:cNvPicPr>
            <a:picLocks noChangeAspect="1"/>
          </p:cNvPicPr>
          <p:nvPr/>
        </p:nvPicPr>
        <p:blipFill rotWithShape="1">
          <a:blip r:embed="rId2">
            <a:extLst>
              <a:ext uri="{28A0092B-C50C-407E-A947-70E740481C1C}">
                <a14:useLocalDpi xmlns:a14="http://schemas.microsoft.com/office/drawing/2010/main" val="0"/>
              </a:ext>
            </a:extLst>
          </a:blip>
          <a:srcRect b="25128"/>
          <a:stretch/>
        </p:blipFill>
        <p:spPr>
          <a:xfrm>
            <a:off x="7073900" y="3620793"/>
            <a:ext cx="5118100" cy="2253574"/>
          </a:xfrm>
          <a:prstGeom prst="rect">
            <a:avLst/>
          </a:prstGeom>
        </p:spPr>
      </p:pic>
      <p:sp>
        <p:nvSpPr>
          <p:cNvPr id="9" name="Title 8"/>
          <p:cNvSpPr>
            <a:spLocks noGrp="1"/>
          </p:cNvSpPr>
          <p:nvPr>
            <p:ph type="title"/>
          </p:nvPr>
        </p:nvSpPr>
        <p:spPr>
          <a:xfrm>
            <a:off x="9199779" y="1449872"/>
            <a:ext cx="2294860" cy="1325563"/>
          </a:xfrm>
        </p:spPr>
        <p:txBody>
          <a:bodyPr>
            <a:normAutofit/>
          </a:bodyPr>
          <a:lstStyle/>
          <a:p>
            <a:r>
              <a:rPr lang="en-US" dirty="0"/>
              <a:t>HTML entities</a:t>
            </a:r>
          </a:p>
        </p:txBody>
      </p:sp>
    </p:spTree>
    <p:extLst>
      <p:ext uri="{BB962C8B-B14F-4D97-AF65-F5344CB8AC3E}">
        <p14:creationId xmlns:p14="http://schemas.microsoft.com/office/powerpoint/2010/main" val="10708782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Parsing the URL after the </a:t>
            </a:r>
            <a:r>
              <a:rPr lang="en-US" sz="4000" dirty="0">
                <a:solidFill>
                  <a:srgbClr val="FF40FF"/>
                </a:solidFill>
              </a:rPr>
              <a:t>Application </a:t>
            </a:r>
            <a:r>
              <a:rPr lang="en-US" sz="4000" dirty="0"/>
              <a:t>and </a:t>
            </a:r>
            <a:r>
              <a:rPr lang="en-US" sz="4000" dirty="0">
                <a:solidFill>
                  <a:srgbClr val="00FF00"/>
                </a:solidFill>
              </a:rPr>
              <a:t>View</a:t>
            </a:r>
          </a:p>
        </p:txBody>
      </p:sp>
      <p:sp>
        <p:nvSpPr>
          <p:cNvPr id="3" name="TextBox 2"/>
          <p:cNvSpPr txBox="1"/>
          <p:nvPr/>
        </p:nvSpPr>
        <p:spPr>
          <a:xfrm>
            <a:off x="838200" y="2347950"/>
            <a:ext cx="5836854" cy="923330"/>
          </a:xfrm>
          <a:prstGeom prst="rect">
            <a:avLst/>
          </a:prstGeom>
          <a:solidFill>
            <a:schemeClr val="tx1"/>
          </a:solidFill>
        </p:spPr>
        <p:txBody>
          <a:bodyPr wrap="none" rtlCol="0">
            <a:spAutoFit/>
          </a:bodyPr>
          <a:lstStyle/>
          <a:p>
            <a:r>
              <a:rPr lang="en-US" b="1" dirty="0" err="1">
                <a:solidFill>
                  <a:srgbClr val="000000"/>
                </a:solidFill>
                <a:latin typeface="Courier New" charset="0"/>
                <a:ea typeface="Courier New" charset="0"/>
                <a:cs typeface="Courier New" charset="0"/>
              </a:rPr>
              <a:t>urlpatterns</a:t>
            </a:r>
            <a:r>
              <a:rPr lang="en-US" b="1" dirty="0">
                <a:solidFill>
                  <a:srgbClr val="000000"/>
                </a:solidFill>
                <a:latin typeface="Courier New" charset="0"/>
                <a:ea typeface="Courier New" charset="0"/>
                <a:cs typeface="Courier New" charset="0"/>
              </a:rPr>
              <a:t> = [</a:t>
            </a:r>
          </a:p>
          <a:p>
            <a:r>
              <a:rPr lang="en-US" b="1" dirty="0">
                <a:solidFill>
                  <a:srgbClr val="000000"/>
                </a:solidFill>
                <a:latin typeface="Courier New" charset="0"/>
                <a:ea typeface="Courier New" charset="0"/>
                <a:cs typeface="Courier New" charset="0"/>
              </a:rPr>
              <a:t>    path(</a:t>
            </a:r>
            <a:r>
              <a:rPr lang="en-US" b="1" dirty="0">
                <a:solidFill>
                  <a:srgbClr val="B42419"/>
                </a:solidFill>
                <a:latin typeface="Courier New" charset="0"/>
                <a:ea typeface="Courier New" charset="0"/>
                <a:cs typeface="Courier New" charset="0"/>
              </a:rPr>
              <a:t>'rest/&lt;</a:t>
            </a:r>
            <a:r>
              <a:rPr lang="en-US" b="1" dirty="0" err="1">
                <a:solidFill>
                  <a:srgbClr val="B42419"/>
                </a:solidFill>
                <a:latin typeface="Courier New" charset="0"/>
                <a:ea typeface="Courier New" charset="0"/>
                <a:cs typeface="Courier New" charset="0"/>
              </a:rPr>
              <a:t>int:guess</a:t>
            </a:r>
            <a:r>
              <a:rPr lang="en-US" b="1" dirty="0">
                <a:solidFill>
                  <a:srgbClr val="B42419"/>
                </a:solidFill>
                <a:latin typeface="Courier New" charset="0"/>
                <a:ea typeface="Courier New" charset="0"/>
                <a:cs typeface="Courier New" charset="0"/>
              </a:rPr>
              <a:t>&gt;'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views.rest</a:t>
            </a:r>
            <a:r>
              <a:rPr lang="en-US" b="1" dirty="0">
                <a:solidFill>
                  <a:srgbClr val="000000"/>
                </a:solidFill>
                <a:latin typeface="Courier New" charset="0"/>
                <a:ea typeface="Courier New" charset="0"/>
                <a:cs typeface="Courier New" charset="0"/>
              </a:rPr>
              <a:t>),</a:t>
            </a:r>
          </a:p>
          <a:p>
            <a:r>
              <a:rPr lang="mr-IN" b="1" dirty="0">
                <a:solidFill>
                  <a:srgbClr val="000000"/>
                </a:solidFill>
                <a:latin typeface="Courier New" charset="0"/>
                <a:ea typeface="Courier New" charset="0"/>
                <a:cs typeface="Courier New" charset="0"/>
              </a:rPr>
              <a:t>]</a:t>
            </a:r>
            <a:endParaRPr lang="en-US" b="1" dirty="0">
              <a:latin typeface="Courier New" charset="0"/>
              <a:ea typeface="Courier New" charset="0"/>
              <a:cs typeface="Courier New" charset="0"/>
            </a:endParaRPr>
          </a:p>
        </p:txBody>
      </p:sp>
      <p:sp>
        <p:nvSpPr>
          <p:cNvPr id="4" name="TextBox 3"/>
          <p:cNvSpPr txBox="1"/>
          <p:nvPr/>
        </p:nvSpPr>
        <p:spPr>
          <a:xfrm>
            <a:off x="838200" y="3759656"/>
            <a:ext cx="6739345" cy="2308324"/>
          </a:xfrm>
          <a:prstGeom prst="rect">
            <a:avLst/>
          </a:prstGeom>
          <a:solidFill>
            <a:schemeClr val="tx1"/>
          </a:solidFill>
        </p:spPr>
        <p:txBody>
          <a:bodyPr wrap="none" rtlCol="0">
            <a:spAutoFit/>
          </a:bodyPr>
          <a:lstStyle/>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django.http</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endParaRPr lang="en-US" b="1" dirty="0">
              <a:solidFill>
                <a:srgbClr val="000000"/>
              </a:solidFill>
              <a:latin typeface="Courier New" charset="0"/>
              <a:ea typeface="Courier New" charset="0"/>
              <a:cs typeface="Courier New" charset="0"/>
            </a:endParaRP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django.utils.html</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escape</a:t>
            </a:r>
          </a:p>
          <a:p>
            <a:endParaRPr lang="en-US" b="1" dirty="0">
              <a:solidFill>
                <a:srgbClr val="000000"/>
              </a:solidFill>
              <a:latin typeface="Courier New" charset="0"/>
              <a:ea typeface="Courier New" charset="0"/>
              <a:cs typeface="Courier New" charset="0"/>
            </a:endParaRPr>
          </a:p>
          <a:p>
            <a:r>
              <a:rPr lang="en-US" b="1" dirty="0" err="1">
                <a:solidFill>
                  <a:srgbClr val="C1651C"/>
                </a:solidFill>
                <a:latin typeface="Courier New" charset="0"/>
                <a:ea typeface="Courier New" charset="0"/>
                <a:cs typeface="Courier New" charset="0"/>
              </a:rPr>
              <a:t>def</a:t>
            </a:r>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rest</a:t>
            </a:r>
            <a:r>
              <a:rPr lang="en-US" b="1" dirty="0">
                <a:solidFill>
                  <a:srgbClr val="000000"/>
                </a:solidFill>
                <a:latin typeface="Courier New" charset="0"/>
                <a:ea typeface="Courier New" charset="0"/>
                <a:cs typeface="Courier New" charset="0"/>
              </a:rPr>
              <a:t>(request, guess) :</a:t>
            </a:r>
          </a:p>
          <a:p>
            <a:r>
              <a:rPr lang="en-US" b="1" dirty="0">
                <a:solidFill>
                  <a:srgbClr val="000000"/>
                </a:solidFill>
                <a:latin typeface="Courier New" charset="0"/>
                <a:ea typeface="Courier New" charset="0"/>
                <a:cs typeface="Courier New" charset="0"/>
              </a:rPr>
              <a:t>    response = </a:t>
            </a:r>
            <a:r>
              <a:rPr lang="en-US" b="1" dirty="0">
                <a:solidFill>
                  <a:srgbClr val="B42419"/>
                </a:solidFill>
                <a:latin typeface="Courier New" charset="0"/>
                <a:ea typeface="Courier New" charset="0"/>
                <a:cs typeface="Courier New" charset="0"/>
              </a:rPr>
              <a:t>"""&lt;html&gt;&lt;body&gt;</a:t>
            </a:r>
            <a:endParaRPr lang="en-US" b="1" dirty="0">
              <a:solidFill>
                <a:srgbClr val="000000"/>
              </a:solidFill>
              <a:latin typeface="Courier New" charset="0"/>
              <a:ea typeface="Courier New" charset="0"/>
              <a:cs typeface="Courier New" charset="0"/>
            </a:endParaRPr>
          </a:p>
          <a:p>
            <a:r>
              <a:rPr lang="en-US" b="1" dirty="0">
                <a:solidFill>
                  <a:srgbClr val="B42419"/>
                </a:solidFill>
                <a:latin typeface="Courier New" charset="0"/>
                <a:ea typeface="Courier New" charset="0"/>
                <a:cs typeface="Courier New" charset="0"/>
              </a:rPr>
              <a:t>    &lt;p&gt;Your guess was """</a:t>
            </a:r>
            <a:r>
              <a:rPr lang="en-US" b="1" dirty="0">
                <a:solidFill>
                  <a:srgbClr val="000000"/>
                </a:solidFill>
                <a:latin typeface="Courier New" charset="0"/>
                <a:ea typeface="Courier New" charset="0"/>
                <a:cs typeface="Courier New" charset="0"/>
              </a:rPr>
              <a:t>+escape(guess)+</a:t>
            </a:r>
            <a:r>
              <a:rPr lang="en-US" b="1" dirty="0">
                <a:solidFill>
                  <a:srgbClr val="B42419"/>
                </a:solidFill>
                <a:latin typeface="Courier New" charset="0"/>
                <a:ea typeface="Courier New" charset="0"/>
                <a:cs typeface="Courier New" charset="0"/>
              </a:rPr>
              <a:t>"""&lt;/p&gt;</a:t>
            </a:r>
            <a:endParaRPr lang="en-US"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C1651C"/>
                </a:solidFill>
                <a:latin typeface="Courier New" charset="0"/>
                <a:ea typeface="Courier New" charset="0"/>
                <a:cs typeface="Courier New" charset="0"/>
              </a:rPr>
              <a:t>return</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r>
              <a:rPr lang="en-US" b="1" dirty="0">
                <a:solidFill>
                  <a:srgbClr val="000000"/>
                </a:solidFill>
                <a:latin typeface="Courier New" charset="0"/>
                <a:ea typeface="Courier New" charset="0"/>
                <a:cs typeface="Courier New" charset="0"/>
              </a:rPr>
              <a:t>(response)</a:t>
            </a:r>
          </a:p>
        </p:txBody>
      </p:sp>
      <p:sp>
        <p:nvSpPr>
          <p:cNvPr id="5" name="TextBox 4"/>
          <p:cNvSpPr txBox="1"/>
          <p:nvPr/>
        </p:nvSpPr>
        <p:spPr>
          <a:xfrm>
            <a:off x="838200" y="1570381"/>
            <a:ext cx="7374135" cy="461665"/>
          </a:xfrm>
          <a:prstGeom prst="rect">
            <a:avLst/>
          </a:prstGeom>
          <a:noFill/>
        </p:spPr>
        <p:txBody>
          <a:bodyPr wrap="none" rtlCol="0">
            <a:spAutoFit/>
          </a:bodyPr>
          <a:lstStyle/>
          <a:p>
            <a:r>
              <a:rPr lang="en-US" sz="2400" b="1" dirty="0">
                <a:latin typeface="Courier New" charset="0"/>
                <a:ea typeface="Courier New" charset="0"/>
                <a:cs typeface="Courier New" charset="0"/>
              </a:rPr>
              <a:t>https://samples.dj4e.com/</a:t>
            </a:r>
            <a:r>
              <a:rPr lang="en-US" sz="2400" b="1" dirty="0">
                <a:solidFill>
                  <a:srgbClr val="FF40FF"/>
                </a:solidFill>
                <a:latin typeface="Courier New" charset="0"/>
                <a:ea typeface="Courier New" charset="0"/>
                <a:cs typeface="Courier New" charset="0"/>
              </a:rPr>
              <a:t>views</a:t>
            </a:r>
            <a:r>
              <a:rPr lang="en-US" sz="2400" b="1" dirty="0">
                <a:latin typeface="Courier New" charset="0"/>
                <a:ea typeface="Courier New" charset="0"/>
                <a:cs typeface="Courier New" charset="0"/>
              </a:rPr>
              <a:t>/</a:t>
            </a:r>
            <a:r>
              <a:rPr lang="en-US" sz="2400" b="1" dirty="0">
                <a:solidFill>
                  <a:srgbClr val="00FF00"/>
                </a:solidFill>
                <a:latin typeface="Courier New" charset="0"/>
                <a:ea typeface="Courier New" charset="0"/>
                <a:cs typeface="Courier New" charset="0"/>
              </a:rPr>
              <a:t>rest</a:t>
            </a:r>
            <a:r>
              <a:rPr lang="en-US" sz="2400" b="1" dirty="0">
                <a:latin typeface="Courier New" charset="0"/>
                <a:ea typeface="Courier New" charset="0"/>
                <a:cs typeface="Courier New" charset="0"/>
              </a:rPr>
              <a:t>/</a:t>
            </a:r>
            <a:r>
              <a:rPr lang="en-US" sz="2400" b="1" dirty="0">
                <a:solidFill>
                  <a:srgbClr val="00FDFF"/>
                </a:solidFill>
                <a:latin typeface="Courier New" charset="0"/>
                <a:ea typeface="Courier New" charset="0"/>
                <a:cs typeface="Courier New" charset="0"/>
              </a:rPr>
              <a:t>41</a:t>
            </a:r>
            <a:r>
              <a:rPr lang="en-US" sz="2400" b="1" dirty="0">
                <a:latin typeface="Courier New" charset="0"/>
                <a:ea typeface="Courier New" charset="0"/>
                <a:cs typeface="Courier New" charset="0"/>
              </a:rPr>
              <a:t> </a:t>
            </a:r>
          </a:p>
        </p:txBody>
      </p:sp>
      <p:sp>
        <p:nvSpPr>
          <p:cNvPr id="9" name="TextBox 8"/>
          <p:cNvSpPr txBox="1"/>
          <p:nvPr/>
        </p:nvSpPr>
        <p:spPr>
          <a:xfrm>
            <a:off x="8085220" y="3329417"/>
            <a:ext cx="3079689" cy="369332"/>
          </a:xfrm>
          <a:prstGeom prst="rect">
            <a:avLst/>
          </a:prstGeom>
          <a:noFill/>
        </p:spPr>
        <p:txBody>
          <a:bodyPr wrap="none" rtlCol="0">
            <a:spAutoFit/>
          </a:bodyPr>
          <a:lstStyle/>
          <a:p>
            <a:r>
              <a:rPr lang="en-US" b="1" dirty="0">
                <a:latin typeface="Courier New" charset="0"/>
                <a:ea typeface="Courier New" charset="0"/>
                <a:cs typeface="Courier New" charset="0"/>
              </a:rPr>
              <a:t>&lt;</a:t>
            </a:r>
            <a:r>
              <a:rPr lang="en-US" b="1" dirty="0" err="1">
                <a:latin typeface="Courier New" charset="0"/>
                <a:ea typeface="Courier New" charset="0"/>
                <a:cs typeface="Courier New" charset="0"/>
              </a:rPr>
              <a:t>type:parameter-name</a:t>
            </a:r>
            <a:r>
              <a:rPr lang="en-US" b="1" dirty="0">
                <a:latin typeface="Courier New" charset="0"/>
                <a:ea typeface="Courier New" charset="0"/>
                <a:cs typeface="Courier New" charset="0"/>
              </a:rPr>
              <a:t>&gt;</a:t>
            </a:r>
          </a:p>
        </p:txBody>
      </p:sp>
      <p:cxnSp>
        <p:nvCxnSpPr>
          <p:cNvPr id="11" name="Straight Arrow Connector 10">
            <a:extLst>
              <a:ext uri="{C183D7F6-B498-43B3-948B-1728B52AA6E4}">
                <adec:decorative xmlns:adec="http://schemas.microsoft.com/office/drawing/2017/decorative" val="1"/>
              </a:ext>
            </a:extLst>
          </p:cNvPr>
          <p:cNvCxnSpPr>
            <a:stCxn id="9" idx="1"/>
          </p:cNvCxnSpPr>
          <p:nvPr/>
        </p:nvCxnSpPr>
        <p:spPr>
          <a:xfrm flipH="1">
            <a:off x="3914274" y="3514083"/>
            <a:ext cx="4170946" cy="1099984"/>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C183D7F6-B498-43B3-948B-1728B52AA6E4}">
                <adec:decorative xmlns:adec="http://schemas.microsoft.com/office/drawing/2017/decorative" val="1"/>
              </a:ext>
            </a:extLst>
          </p:cNvPr>
          <p:cNvCxnSpPr>
            <a:stCxn id="9" idx="1"/>
          </p:cNvCxnSpPr>
          <p:nvPr/>
        </p:nvCxnSpPr>
        <p:spPr>
          <a:xfrm flipH="1" flipV="1">
            <a:off x="4443664" y="3062873"/>
            <a:ext cx="3641556" cy="475732"/>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C183D7F6-B498-43B3-948B-1728B52AA6E4}">
                <adec:decorative xmlns:adec="http://schemas.microsoft.com/office/drawing/2017/decorative" val="1"/>
              </a:ext>
            </a:extLst>
          </p:cNvPr>
          <p:cNvCxnSpPr>
            <a:stCxn id="9" idx="0"/>
          </p:cNvCxnSpPr>
          <p:nvPr/>
        </p:nvCxnSpPr>
        <p:spPr>
          <a:xfrm flipH="1" flipV="1">
            <a:off x="7750098" y="1951463"/>
            <a:ext cx="1874967" cy="1377954"/>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6367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89357" y="595953"/>
            <a:ext cx="3443177" cy="1325563"/>
          </a:xfrm>
        </p:spPr>
        <p:txBody>
          <a:bodyPr>
            <a:normAutofit fontScale="90000"/>
          </a:bodyPr>
          <a:lstStyle/>
          <a:p>
            <a:r>
              <a:rPr lang="en-US" dirty="0"/>
              <a:t>Class Views </a:t>
            </a:r>
            <a:r>
              <a:rPr lang="mr-IN" dirty="0"/>
              <a:t>–</a:t>
            </a:r>
            <a:r>
              <a:rPr lang="en-US" dirty="0"/>
              <a:t> Inheritance</a:t>
            </a:r>
          </a:p>
        </p:txBody>
      </p:sp>
      <p:sp>
        <p:nvSpPr>
          <p:cNvPr id="3" name="TextBox 2"/>
          <p:cNvSpPr txBox="1"/>
          <p:nvPr/>
        </p:nvSpPr>
        <p:spPr>
          <a:xfrm>
            <a:off x="838200" y="1027906"/>
            <a:ext cx="5763116" cy="369332"/>
          </a:xfrm>
          <a:prstGeom prst="rect">
            <a:avLst/>
          </a:prstGeom>
          <a:solidFill>
            <a:schemeClr val="tx1"/>
          </a:solidFill>
        </p:spPr>
        <p:txBody>
          <a:bodyPr wrap="none" rtlCol="0">
            <a:spAutoFit/>
          </a:bodyPr>
          <a:lstStyle/>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'main'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views.MainView.as_view</a:t>
            </a:r>
            <a:r>
              <a:rPr lang="en-US" dirty="0">
                <a:solidFill>
                  <a:srgbClr val="000000"/>
                </a:solidFill>
                <a:latin typeface="Courier" charset="0"/>
                <a:ea typeface="Courier" charset="0"/>
                <a:cs typeface="Courier" charset="0"/>
              </a:rPr>
              <a:t>()),</a:t>
            </a:r>
            <a:endParaRPr lang="en-US" b="1" dirty="0">
              <a:solidFill>
                <a:srgbClr val="000000"/>
              </a:solidFill>
              <a:latin typeface="Courier" charset="0"/>
              <a:ea typeface="Courier" charset="0"/>
              <a:cs typeface="Courier" charset="0"/>
            </a:endParaRPr>
          </a:p>
        </p:txBody>
      </p:sp>
      <p:sp>
        <p:nvSpPr>
          <p:cNvPr id="4" name="TextBox 3"/>
          <p:cNvSpPr txBox="1"/>
          <p:nvPr/>
        </p:nvSpPr>
        <p:spPr>
          <a:xfrm>
            <a:off x="838200" y="2133974"/>
            <a:ext cx="9807493" cy="3416320"/>
          </a:xfrm>
          <a:prstGeom prst="rect">
            <a:avLst/>
          </a:prstGeom>
          <a:solidFill>
            <a:schemeClr val="tx1"/>
          </a:solidFill>
        </p:spPr>
        <p:txBody>
          <a:bodyPr wrap="none" rtlCol="0">
            <a:spAutoFit/>
          </a:bodyPr>
          <a:lstStyle/>
          <a:p>
            <a:r>
              <a:rPr lang="en-US" b="1" dirty="0">
                <a:solidFill>
                  <a:srgbClr val="C814C9"/>
                </a:solidFill>
                <a:latin typeface="Courier" charset="0"/>
                <a:ea typeface="Courier" charset="0"/>
                <a:cs typeface="Courier" charset="0"/>
              </a:rPr>
              <a:t>from</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django.http</a:t>
            </a:r>
            <a:r>
              <a:rPr lang="en-US" b="1" dirty="0">
                <a:solidFill>
                  <a:srgbClr val="000000"/>
                </a:solidFill>
                <a:latin typeface="Courier" charset="0"/>
                <a:ea typeface="Courier" charset="0"/>
                <a:cs typeface="Courier" charset="0"/>
              </a:rPr>
              <a:t> </a:t>
            </a:r>
            <a:r>
              <a:rPr lang="en-US" b="1" dirty="0">
                <a:solidFill>
                  <a:srgbClr val="C814C9"/>
                </a:solidFill>
                <a:latin typeface="Courier" charset="0"/>
                <a:ea typeface="Courier" charset="0"/>
                <a:cs typeface="Courier" charset="0"/>
              </a:rPr>
              <a:t>import</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HttpResponse</a:t>
            </a:r>
            <a:endParaRPr lang="en-US" b="1" dirty="0">
              <a:solidFill>
                <a:srgbClr val="000000"/>
              </a:solidFill>
              <a:latin typeface="Courier" charset="0"/>
              <a:ea typeface="Courier" charset="0"/>
              <a:cs typeface="Courier" charset="0"/>
            </a:endParaRPr>
          </a:p>
          <a:p>
            <a:r>
              <a:rPr lang="en-US" b="1" dirty="0">
                <a:solidFill>
                  <a:srgbClr val="C814C9"/>
                </a:solidFill>
                <a:latin typeface="Courier" charset="0"/>
                <a:ea typeface="Courier" charset="0"/>
                <a:cs typeface="Courier" charset="0"/>
              </a:rPr>
              <a:t>from</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django.utils.html</a:t>
            </a:r>
            <a:r>
              <a:rPr lang="en-US" b="1" dirty="0">
                <a:solidFill>
                  <a:srgbClr val="000000"/>
                </a:solidFill>
                <a:latin typeface="Courier" charset="0"/>
                <a:ea typeface="Courier" charset="0"/>
                <a:cs typeface="Courier" charset="0"/>
              </a:rPr>
              <a:t> </a:t>
            </a:r>
            <a:r>
              <a:rPr lang="en-US" b="1" dirty="0">
                <a:solidFill>
                  <a:srgbClr val="C814C9"/>
                </a:solidFill>
                <a:latin typeface="Courier" charset="0"/>
                <a:ea typeface="Courier" charset="0"/>
                <a:cs typeface="Courier" charset="0"/>
              </a:rPr>
              <a:t>import</a:t>
            </a:r>
            <a:r>
              <a:rPr lang="en-US" b="1" dirty="0">
                <a:solidFill>
                  <a:srgbClr val="000000"/>
                </a:solidFill>
                <a:latin typeface="Courier" charset="0"/>
                <a:ea typeface="Courier" charset="0"/>
                <a:cs typeface="Courier" charset="0"/>
              </a:rPr>
              <a:t> escape</a:t>
            </a:r>
          </a:p>
          <a:p>
            <a:r>
              <a:rPr lang="en-US" b="1" dirty="0">
                <a:solidFill>
                  <a:srgbClr val="C814C9"/>
                </a:solidFill>
                <a:latin typeface="Courier" charset="0"/>
                <a:ea typeface="Courier" charset="0"/>
                <a:cs typeface="Courier" charset="0"/>
              </a:rPr>
              <a:t>from</a:t>
            </a:r>
            <a:r>
              <a:rPr lang="en-US" b="1" dirty="0">
                <a:solidFill>
                  <a:srgbClr val="000000"/>
                </a:solidFill>
                <a:latin typeface="Courier" charset="0"/>
                <a:ea typeface="Courier" charset="0"/>
                <a:cs typeface="Courier" charset="0"/>
              </a:rPr>
              <a:t> </a:t>
            </a:r>
            <a:r>
              <a:rPr lang="en-US" b="1" dirty="0" err="1">
                <a:solidFill>
                  <a:srgbClr val="000000"/>
                </a:solidFill>
                <a:latin typeface="Courier" charset="0"/>
                <a:ea typeface="Courier" charset="0"/>
                <a:cs typeface="Courier" charset="0"/>
              </a:rPr>
              <a:t>django.views</a:t>
            </a:r>
            <a:r>
              <a:rPr lang="en-US" b="1" dirty="0">
                <a:solidFill>
                  <a:srgbClr val="000000"/>
                </a:solidFill>
                <a:latin typeface="Courier" charset="0"/>
                <a:ea typeface="Courier" charset="0"/>
                <a:cs typeface="Courier" charset="0"/>
              </a:rPr>
              <a:t> </a:t>
            </a:r>
            <a:r>
              <a:rPr lang="en-US" b="1" dirty="0">
                <a:solidFill>
                  <a:srgbClr val="C814C9"/>
                </a:solidFill>
                <a:latin typeface="Courier" charset="0"/>
                <a:ea typeface="Courier" charset="0"/>
                <a:cs typeface="Courier" charset="0"/>
              </a:rPr>
              <a:t>import</a:t>
            </a:r>
            <a:r>
              <a:rPr lang="en-US" b="1" dirty="0">
                <a:solidFill>
                  <a:srgbClr val="000000"/>
                </a:solidFill>
                <a:latin typeface="Courier" charset="0"/>
                <a:ea typeface="Courier" charset="0"/>
                <a:cs typeface="Courier" charset="0"/>
              </a:rPr>
              <a:t> View</a:t>
            </a:r>
          </a:p>
          <a:p>
            <a:endParaRPr lang="en-US" b="1" dirty="0">
              <a:solidFill>
                <a:srgbClr val="000000"/>
              </a:solidFill>
              <a:latin typeface="Courier" charset="0"/>
              <a:ea typeface="Courier" charset="0"/>
              <a:cs typeface="Courier" charset="0"/>
            </a:endParaRPr>
          </a:p>
          <a:p>
            <a:r>
              <a:rPr lang="en-US" dirty="0">
                <a:solidFill>
                  <a:srgbClr val="C1651C"/>
                </a:solidFill>
                <a:latin typeface="Courier" charset="0"/>
                <a:ea typeface="Courier" charset="0"/>
                <a:cs typeface="Courier" charset="0"/>
              </a:rPr>
              <a:t>class</a:t>
            </a:r>
            <a:r>
              <a:rPr lang="en-US" dirty="0">
                <a:solidFill>
                  <a:srgbClr val="000000"/>
                </a:solidFill>
                <a:latin typeface="Courier" charset="0"/>
                <a:ea typeface="Courier" charset="0"/>
                <a:cs typeface="Courier" charset="0"/>
              </a:rPr>
              <a:t> </a:t>
            </a:r>
            <a:r>
              <a:rPr lang="en-US" dirty="0" err="1">
                <a:solidFill>
                  <a:srgbClr val="2EAEBB"/>
                </a:solidFill>
                <a:latin typeface="Courier" charset="0"/>
                <a:ea typeface="Courier" charset="0"/>
                <a:cs typeface="Courier" charset="0"/>
              </a:rPr>
              <a:t>MainView</a:t>
            </a:r>
            <a:r>
              <a:rPr lang="en-US" dirty="0">
                <a:solidFill>
                  <a:srgbClr val="000000"/>
                </a:solidFill>
                <a:latin typeface="Courier" charset="0"/>
                <a:ea typeface="Courier" charset="0"/>
                <a:cs typeface="Courier" charset="0"/>
              </a:rPr>
              <a:t>(View) :</a:t>
            </a:r>
          </a:p>
          <a:p>
            <a:r>
              <a:rPr lang="en-US" dirty="0">
                <a:solidFill>
                  <a:srgbClr val="000000"/>
                </a:solidFill>
                <a:latin typeface="Courier" charset="0"/>
                <a:ea typeface="Courier" charset="0"/>
                <a:cs typeface="Courier" charset="0"/>
              </a:rPr>
              <a:t>    </a:t>
            </a:r>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get</a:t>
            </a:r>
            <a:r>
              <a:rPr lang="en-US" dirty="0">
                <a:solidFill>
                  <a:srgbClr val="000000"/>
                </a:solidFill>
                <a:latin typeface="Courier" charset="0"/>
                <a:ea typeface="Courier" charset="0"/>
                <a:cs typeface="Courier" charset="0"/>
              </a:rPr>
              <a:t>(self, request):</a:t>
            </a:r>
          </a:p>
          <a:p>
            <a:r>
              <a:rPr lang="en-US" dirty="0">
                <a:solidFill>
                  <a:srgbClr val="000000"/>
                </a:solidFill>
                <a:latin typeface="Courier" charset="0"/>
                <a:ea typeface="Courier" charset="0"/>
                <a:cs typeface="Courier" charset="0"/>
              </a:rPr>
              <a:t>        response = </a:t>
            </a:r>
            <a:r>
              <a:rPr lang="en-US" dirty="0">
                <a:solidFill>
                  <a:srgbClr val="B42419"/>
                </a:solidFill>
                <a:latin typeface="Courier" charset="0"/>
                <a:ea typeface="Courier" charset="0"/>
                <a:cs typeface="Courier" charset="0"/>
              </a:rPr>
              <a:t>"""&lt;html&gt;&lt;body&gt;&lt;p&gt;Hello world </a:t>
            </a:r>
            <a:r>
              <a:rPr lang="en-US" dirty="0" err="1">
                <a:solidFill>
                  <a:srgbClr val="B42419"/>
                </a:solidFill>
                <a:latin typeface="Courier" charset="0"/>
                <a:ea typeface="Courier" charset="0"/>
                <a:cs typeface="Courier" charset="0"/>
              </a:rPr>
              <a:t>MainView</a:t>
            </a:r>
            <a:r>
              <a:rPr lang="en-US" dirty="0">
                <a:solidFill>
                  <a:srgbClr val="B42419"/>
                </a:solidFill>
                <a:latin typeface="Courier" charset="0"/>
                <a:ea typeface="Courier" charset="0"/>
                <a:cs typeface="Courier" charset="0"/>
              </a:rPr>
              <a:t> in HTML&lt;/p&gt;</a:t>
            </a:r>
            <a:endParaRPr lang="en-US" dirty="0">
              <a:solidFill>
                <a:srgbClr val="000000"/>
              </a:solidFill>
              <a:latin typeface="Courier" charset="0"/>
              <a:ea typeface="Courier" charset="0"/>
              <a:cs typeface="Courier" charset="0"/>
            </a:endParaRPr>
          </a:p>
          <a:p>
            <a:r>
              <a:rPr lang="en-US" dirty="0">
                <a:solidFill>
                  <a:srgbClr val="B42419"/>
                </a:solidFill>
                <a:latin typeface="Courier" charset="0"/>
                <a:ea typeface="Courier" charset="0"/>
                <a:cs typeface="Courier" charset="0"/>
              </a:rPr>
              <a:t>        &lt;p&gt;This sample code is available at</a:t>
            </a:r>
            <a:endParaRPr lang="en-US" dirty="0">
              <a:solidFill>
                <a:srgbClr val="000000"/>
              </a:solidFill>
              <a:latin typeface="Courier" charset="0"/>
              <a:ea typeface="Courier" charset="0"/>
              <a:cs typeface="Courier" charset="0"/>
            </a:endParaRPr>
          </a:p>
          <a:p>
            <a:r>
              <a:rPr lang="en-US" dirty="0">
                <a:solidFill>
                  <a:srgbClr val="B42419"/>
                </a:solidFill>
                <a:latin typeface="Courier" charset="0"/>
                <a:ea typeface="Courier" charset="0"/>
                <a:cs typeface="Courier" charset="0"/>
              </a:rPr>
              <a:t>        &lt;a </a:t>
            </a:r>
            <a:r>
              <a:rPr lang="en-US" dirty="0" err="1">
                <a:solidFill>
                  <a:srgbClr val="B42419"/>
                </a:solidFill>
                <a:latin typeface="Courier" charset="0"/>
                <a:ea typeface="Courier" charset="0"/>
                <a:cs typeface="Courier" charset="0"/>
              </a:rPr>
              <a:t>href</a:t>
            </a:r>
            <a:r>
              <a:rPr lang="en-US" dirty="0">
                <a:solidFill>
                  <a:srgbClr val="B42419"/>
                </a:solidFill>
                <a:latin typeface="Courier" charset="0"/>
                <a:ea typeface="Courier" charset="0"/>
                <a:cs typeface="Courier" charset="0"/>
              </a:rPr>
              <a:t>="https://</a:t>
            </a:r>
            <a:r>
              <a:rPr lang="en-US" dirty="0" err="1">
                <a:solidFill>
                  <a:srgbClr val="B42419"/>
                </a:solidFill>
                <a:latin typeface="Courier" charset="0"/>
                <a:ea typeface="Courier" charset="0"/>
                <a:cs typeface="Courier" charset="0"/>
              </a:rPr>
              <a:t>github.com</a:t>
            </a:r>
            <a:r>
              <a:rPr lang="en-US" dirty="0">
                <a:solidFill>
                  <a:srgbClr val="B42419"/>
                </a:solidFill>
                <a:latin typeface="Courier" charset="0"/>
                <a:ea typeface="Courier" charset="0"/>
                <a:cs typeface="Courier" charset="0"/>
              </a:rPr>
              <a:t>/csev/dj4e-samples"&gt;</a:t>
            </a:r>
            <a:endParaRPr lang="en-US" dirty="0">
              <a:solidFill>
                <a:srgbClr val="000000"/>
              </a:solidFill>
              <a:latin typeface="Courier" charset="0"/>
              <a:ea typeface="Courier" charset="0"/>
              <a:cs typeface="Courier" charset="0"/>
            </a:endParaRPr>
          </a:p>
          <a:p>
            <a:r>
              <a:rPr lang="en-US" dirty="0">
                <a:solidFill>
                  <a:srgbClr val="B42419"/>
                </a:solidFill>
                <a:latin typeface="Courier" charset="0"/>
                <a:ea typeface="Courier" charset="0"/>
                <a:cs typeface="Courier" charset="0"/>
              </a:rPr>
              <a:t>        https://</a:t>
            </a:r>
            <a:r>
              <a:rPr lang="en-US" dirty="0" err="1">
                <a:solidFill>
                  <a:srgbClr val="B42419"/>
                </a:solidFill>
                <a:latin typeface="Courier" charset="0"/>
                <a:ea typeface="Courier" charset="0"/>
                <a:cs typeface="Courier" charset="0"/>
              </a:rPr>
              <a:t>github.com</a:t>
            </a:r>
            <a:r>
              <a:rPr lang="en-US" dirty="0">
                <a:solidFill>
                  <a:srgbClr val="B42419"/>
                </a:solidFill>
                <a:latin typeface="Courier" charset="0"/>
                <a:ea typeface="Courier" charset="0"/>
                <a:cs typeface="Courier" charset="0"/>
              </a:rPr>
              <a:t>/csev/dj4e-samples&lt;/a&gt;&lt;/p&gt;</a:t>
            </a:r>
            <a:endParaRPr lang="en-US" dirty="0">
              <a:solidFill>
                <a:srgbClr val="000000"/>
              </a:solidFill>
              <a:latin typeface="Courier" charset="0"/>
              <a:ea typeface="Courier" charset="0"/>
              <a:cs typeface="Courier" charset="0"/>
            </a:endParaRPr>
          </a:p>
          <a:p>
            <a:r>
              <a:rPr lang="mr-IN" dirty="0">
                <a:solidFill>
                  <a:srgbClr val="B42419"/>
                </a:solidFill>
                <a:latin typeface="Courier" charset="0"/>
                <a:ea typeface="Courier" charset="0"/>
                <a:cs typeface="Courier" charset="0"/>
              </a:rPr>
              <a:t>        &lt;/</a:t>
            </a:r>
            <a:r>
              <a:rPr lang="mr-IN" dirty="0" err="1">
                <a:solidFill>
                  <a:srgbClr val="B42419"/>
                </a:solidFill>
                <a:latin typeface="Courier" charset="0"/>
                <a:ea typeface="Courier" charset="0"/>
                <a:cs typeface="Courier" charset="0"/>
              </a:rPr>
              <a:t>body</a:t>
            </a:r>
            <a:r>
              <a:rPr lang="mr-IN" dirty="0">
                <a:solidFill>
                  <a:srgbClr val="B42419"/>
                </a:solidFill>
                <a:latin typeface="Courier" charset="0"/>
                <a:ea typeface="Courier" charset="0"/>
                <a:cs typeface="Courier" charset="0"/>
              </a:rPr>
              <a:t>&gt;&lt;/</a:t>
            </a:r>
            <a:r>
              <a:rPr lang="mr-IN" dirty="0" err="1">
                <a:solidFill>
                  <a:srgbClr val="B42419"/>
                </a:solidFill>
                <a:latin typeface="Courier" charset="0"/>
                <a:ea typeface="Courier" charset="0"/>
                <a:cs typeface="Courier" charset="0"/>
              </a:rPr>
              <a:t>html</a:t>
            </a:r>
            <a:r>
              <a:rPr lang="mr-IN" dirty="0">
                <a:solidFill>
                  <a:srgbClr val="B42419"/>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a:t>
            </a:r>
            <a:r>
              <a:rPr lang="en-US" dirty="0">
                <a:solidFill>
                  <a:srgbClr val="000000"/>
                </a:solidFill>
                <a:latin typeface="Courier" charset="0"/>
                <a:ea typeface="Courier" charset="0"/>
                <a:cs typeface="Courier" charset="0"/>
              </a:rPr>
              <a:t>(response)</a:t>
            </a:r>
            <a:endParaRPr lang="en-US" b="1" dirty="0">
              <a:solidFill>
                <a:srgbClr val="000000"/>
              </a:solidFill>
              <a:latin typeface="Courier" charset="0"/>
              <a:ea typeface="Courier" charset="0"/>
              <a:cs typeface="Courier" charset="0"/>
            </a:endParaRPr>
          </a:p>
        </p:txBody>
      </p:sp>
      <p:sp>
        <p:nvSpPr>
          <p:cNvPr id="7" name="Rectangle 6"/>
          <p:cNvSpPr/>
          <p:nvPr/>
        </p:nvSpPr>
        <p:spPr>
          <a:xfrm>
            <a:off x="6840360" y="5975210"/>
            <a:ext cx="5147563" cy="369332"/>
          </a:xfrm>
          <a:prstGeom prst="rect">
            <a:avLst/>
          </a:prstGeom>
        </p:spPr>
        <p:txBody>
          <a:bodyPr wrap="none">
            <a:spAutoFit/>
          </a:bodyPr>
          <a:lstStyle/>
          <a:p>
            <a:r>
              <a:rPr lang="en-US" b="1">
                <a:latin typeface="Courier New" charset="0"/>
                <a:ea typeface="Courier New" charset="0"/>
                <a:cs typeface="Courier New" charset="0"/>
              </a:rPr>
              <a:t>https://www.py4e.com/lessons/Objects</a:t>
            </a:r>
          </a:p>
        </p:txBody>
      </p:sp>
    </p:spTree>
    <p:extLst>
      <p:ext uri="{BB962C8B-B14F-4D97-AF65-F5344CB8AC3E}">
        <p14:creationId xmlns:p14="http://schemas.microsoft.com/office/powerpoint/2010/main" val="546044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Parameters to Class Views</a:t>
            </a:r>
          </a:p>
        </p:txBody>
      </p:sp>
      <p:sp>
        <p:nvSpPr>
          <p:cNvPr id="3" name="TextBox 2"/>
          <p:cNvSpPr txBox="1"/>
          <p:nvPr/>
        </p:nvSpPr>
        <p:spPr>
          <a:xfrm>
            <a:off x="838200" y="2106472"/>
            <a:ext cx="8180445" cy="369332"/>
          </a:xfrm>
          <a:prstGeom prst="rect">
            <a:avLst/>
          </a:prstGeom>
          <a:solidFill>
            <a:schemeClr val="tx1"/>
          </a:solidFill>
        </p:spPr>
        <p:txBody>
          <a:bodyPr wrap="none" rtlCol="0">
            <a:spAutoFit/>
          </a:bodyPr>
          <a:lstStyle/>
          <a:p>
            <a:r>
              <a:rPr lang="en-US" b="1" dirty="0">
                <a:solidFill>
                  <a:srgbClr val="000000"/>
                </a:solidFill>
                <a:latin typeface="Courier New" charset="0"/>
                <a:ea typeface="Courier New" charset="0"/>
                <a:cs typeface="Courier New" charset="0"/>
              </a:rPr>
              <a:t>path(</a:t>
            </a:r>
            <a:r>
              <a:rPr lang="en-US" b="1" dirty="0">
                <a:solidFill>
                  <a:srgbClr val="B42419"/>
                </a:solidFill>
                <a:latin typeface="Courier New" charset="0"/>
                <a:ea typeface="Courier New" charset="0"/>
                <a:cs typeface="Courier New" charset="0"/>
              </a:rPr>
              <a:t>'remain/&lt;</a:t>
            </a:r>
            <a:r>
              <a:rPr lang="en-US" b="1" dirty="0" err="1">
                <a:solidFill>
                  <a:srgbClr val="B42419"/>
                </a:solidFill>
                <a:latin typeface="Courier New" charset="0"/>
                <a:ea typeface="Courier New" charset="0"/>
                <a:cs typeface="Courier New" charset="0"/>
              </a:rPr>
              <a:t>slug:guess</a:t>
            </a:r>
            <a:r>
              <a:rPr lang="en-US" b="1" dirty="0">
                <a:solidFill>
                  <a:srgbClr val="B42419"/>
                </a:solidFill>
                <a:latin typeface="Courier New" charset="0"/>
                <a:ea typeface="Courier New" charset="0"/>
                <a:cs typeface="Courier New" charset="0"/>
              </a:rPr>
              <a:t>&gt;'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views.RestMainView.as_view</a:t>
            </a:r>
            <a:r>
              <a:rPr lang="en-US" b="1" dirty="0">
                <a:solidFill>
                  <a:srgbClr val="000000"/>
                </a:solidFill>
                <a:latin typeface="Courier New" charset="0"/>
                <a:ea typeface="Courier New" charset="0"/>
                <a:cs typeface="Courier New" charset="0"/>
              </a:rPr>
              <a:t>()),</a:t>
            </a:r>
          </a:p>
        </p:txBody>
      </p:sp>
      <p:sp>
        <p:nvSpPr>
          <p:cNvPr id="4" name="TextBox 3"/>
          <p:cNvSpPr txBox="1"/>
          <p:nvPr/>
        </p:nvSpPr>
        <p:spPr>
          <a:xfrm>
            <a:off x="838200" y="2814038"/>
            <a:ext cx="7215437" cy="2862322"/>
          </a:xfrm>
          <a:prstGeom prst="rect">
            <a:avLst/>
          </a:prstGeom>
          <a:solidFill>
            <a:schemeClr val="tx1"/>
          </a:solidFill>
        </p:spPr>
        <p:txBody>
          <a:bodyPr wrap="none" rtlCol="0">
            <a:spAutoFit/>
          </a:bodyPr>
          <a:lstStyle/>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django.http</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endParaRPr lang="en-US" b="1" dirty="0">
              <a:solidFill>
                <a:srgbClr val="000000"/>
              </a:solidFill>
              <a:latin typeface="Courier New" charset="0"/>
              <a:ea typeface="Courier New" charset="0"/>
              <a:cs typeface="Courier New" charset="0"/>
            </a:endParaRP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django.utils.html</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escape</a:t>
            </a: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django.views</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View</a:t>
            </a:r>
          </a:p>
          <a:p>
            <a:endParaRPr lang="en-US" b="1" dirty="0">
              <a:solidFill>
                <a:srgbClr val="000000"/>
              </a:solidFill>
              <a:latin typeface="Courier New" charset="0"/>
              <a:ea typeface="Courier New" charset="0"/>
              <a:cs typeface="Courier New" charset="0"/>
            </a:endParaRPr>
          </a:p>
          <a:p>
            <a:r>
              <a:rPr lang="en-US" b="1" dirty="0">
                <a:solidFill>
                  <a:srgbClr val="C1651C"/>
                </a:solidFill>
                <a:latin typeface="Courier New" charset="0"/>
                <a:ea typeface="Courier New" charset="0"/>
                <a:cs typeface="Courier New" charset="0"/>
              </a:rPr>
              <a:t>class</a:t>
            </a:r>
            <a:r>
              <a:rPr lang="en-US" b="1" dirty="0">
                <a:solidFill>
                  <a:srgbClr val="000000"/>
                </a:solidFill>
                <a:latin typeface="Courier New" charset="0"/>
                <a:ea typeface="Courier New" charset="0"/>
                <a:cs typeface="Courier New" charset="0"/>
              </a:rPr>
              <a:t> </a:t>
            </a:r>
            <a:r>
              <a:rPr lang="en-US" b="1" dirty="0" err="1">
                <a:solidFill>
                  <a:srgbClr val="2EAEBB"/>
                </a:solidFill>
                <a:latin typeface="Courier New" charset="0"/>
                <a:ea typeface="Courier New" charset="0"/>
                <a:cs typeface="Courier New" charset="0"/>
              </a:rPr>
              <a:t>RestMainView</a:t>
            </a:r>
            <a:r>
              <a:rPr lang="en-US" b="1" dirty="0">
                <a:solidFill>
                  <a:srgbClr val="000000"/>
                </a:solidFill>
                <a:latin typeface="Courier New" charset="0"/>
                <a:ea typeface="Courier New" charset="0"/>
                <a:cs typeface="Courier New" charset="0"/>
              </a:rPr>
              <a:t>(View) :</a:t>
            </a:r>
          </a:p>
          <a:p>
            <a:r>
              <a:rPr lang="en-US" b="1" dirty="0">
                <a:solidFill>
                  <a:srgbClr val="000000"/>
                </a:solidFill>
                <a:latin typeface="Courier New" charset="0"/>
                <a:ea typeface="Courier New" charset="0"/>
                <a:cs typeface="Courier New" charset="0"/>
              </a:rPr>
              <a:t>    </a:t>
            </a:r>
            <a:r>
              <a:rPr lang="en-US" b="1" dirty="0" err="1">
                <a:solidFill>
                  <a:srgbClr val="C1651C"/>
                </a:solidFill>
                <a:latin typeface="Courier New" charset="0"/>
                <a:ea typeface="Courier New" charset="0"/>
                <a:cs typeface="Courier New" charset="0"/>
              </a:rPr>
              <a:t>def</a:t>
            </a:r>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get</a:t>
            </a:r>
            <a:r>
              <a:rPr lang="en-US" b="1" dirty="0">
                <a:solidFill>
                  <a:srgbClr val="000000"/>
                </a:solidFill>
                <a:latin typeface="Courier New" charset="0"/>
                <a:ea typeface="Courier New" charset="0"/>
                <a:cs typeface="Courier New" charset="0"/>
              </a:rPr>
              <a:t>(self, request, guess):</a:t>
            </a:r>
          </a:p>
          <a:p>
            <a:r>
              <a:rPr lang="en-US" b="1" dirty="0">
                <a:solidFill>
                  <a:srgbClr val="000000"/>
                </a:solidFill>
                <a:latin typeface="Courier New" charset="0"/>
                <a:ea typeface="Courier New" charset="0"/>
                <a:cs typeface="Courier New" charset="0"/>
              </a:rPr>
              <a:t>        </a:t>
            </a:r>
            <a:r>
              <a:rPr lang="mr-IN" b="1" dirty="0" err="1">
                <a:solidFill>
                  <a:srgbClr val="000000"/>
                </a:solidFill>
                <a:latin typeface="Courier New" charset="0"/>
                <a:ea typeface="Courier New" charset="0"/>
                <a:cs typeface="Courier New" charset="0"/>
              </a:rPr>
              <a:t>response</a:t>
            </a:r>
            <a:r>
              <a:rPr lang="mr-IN" b="1" dirty="0">
                <a:solidFill>
                  <a:srgbClr val="000000"/>
                </a:solidFill>
                <a:latin typeface="Courier New" charset="0"/>
                <a:ea typeface="Courier New" charset="0"/>
                <a:cs typeface="Courier New" charset="0"/>
              </a:rPr>
              <a:t> = </a:t>
            </a:r>
            <a:r>
              <a:rPr lang="mr-IN" b="1" dirty="0">
                <a:solidFill>
                  <a:srgbClr val="B42419"/>
                </a:solidFill>
                <a:latin typeface="Courier New" charset="0"/>
                <a:ea typeface="Courier New" charset="0"/>
                <a:cs typeface="Courier New" charset="0"/>
              </a:rPr>
              <a: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p</a:t>
            </a:r>
            <a:r>
              <a:rPr lang="mr-IN" b="1" dirty="0">
                <a:solidFill>
                  <a:srgbClr val="B42419"/>
                </a:solidFill>
                <a:latin typeface="Courier New" charset="0"/>
                <a:ea typeface="Courier New" charset="0"/>
                <a:cs typeface="Courier New" charset="0"/>
              </a:rPr>
              <a:t>&gt;</a:t>
            </a:r>
            <a:r>
              <a:rPr lang="mr-IN" b="1" dirty="0" err="1">
                <a:solidFill>
                  <a:srgbClr val="B42419"/>
                </a:solidFill>
                <a:latin typeface="Courier New" charset="0"/>
                <a:ea typeface="Courier New" charset="0"/>
                <a:cs typeface="Courier New" charset="0"/>
              </a:rPr>
              <a:t>Your</a:t>
            </a:r>
            <a:r>
              <a:rPr lang="mr-IN" b="1" dirty="0">
                <a:solidFill>
                  <a:srgbClr val="B42419"/>
                </a:solidFill>
                <a:latin typeface="Courier New" charset="0"/>
                <a:ea typeface="Courier New" charset="0"/>
                <a:cs typeface="Courier New" charset="0"/>
              </a:rPr>
              <a:t> </a:t>
            </a:r>
            <a:r>
              <a:rPr lang="mr-IN" b="1" dirty="0" err="1">
                <a:solidFill>
                  <a:srgbClr val="B42419"/>
                </a:solidFill>
                <a:latin typeface="Courier New" charset="0"/>
                <a:ea typeface="Courier New" charset="0"/>
                <a:cs typeface="Courier New" charset="0"/>
              </a:rPr>
              <a:t>guess</a:t>
            </a:r>
            <a:r>
              <a:rPr lang="mr-IN" b="1" dirty="0">
                <a:solidFill>
                  <a:srgbClr val="B42419"/>
                </a:solidFill>
                <a:latin typeface="Courier New" charset="0"/>
                <a:ea typeface="Courier New" charset="0"/>
                <a:cs typeface="Courier New" charset="0"/>
              </a:rPr>
              <a:t> </a:t>
            </a:r>
            <a:r>
              <a:rPr lang="mr-IN" b="1" dirty="0" err="1">
                <a:solidFill>
                  <a:srgbClr val="B42419"/>
                </a:solidFill>
                <a:latin typeface="Courier New" charset="0"/>
                <a:ea typeface="Courier New" charset="0"/>
                <a:cs typeface="Courier New" charset="0"/>
              </a:rPr>
              <a:t>was</a:t>
            </a:r>
            <a:r>
              <a:rPr lang="mr-IN" b="1" dirty="0">
                <a:solidFill>
                  <a:srgbClr val="B42419"/>
                </a:solidFill>
                <a:latin typeface="Courier New" charset="0"/>
                <a:ea typeface="Courier New" charset="0"/>
                <a:cs typeface="Courier New" charset="0"/>
              </a:rPr>
              <a:t> """</a:t>
            </a:r>
            <a:r>
              <a:rPr lang="mr-IN" b="1" dirty="0">
                <a:solidFill>
                  <a:srgbClr val="000000"/>
                </a:solidFill>
                <a:latin typeface="Courier New" charset="0"/>
                <a:ea typeface="Courier New" charset="0"/>
                <a:cs typeface="Courier New" charset="0"/>
              </a:rPr>
              <a:t>+</a:t>
            </a:r>
            <a:r>
              <a:rPr lang="mr-IN" b="1" dirty="0" err="1">
                <a:solidFill>
                  <a:srgbClr val="000000"/>
                </a:solidFill>
                <a:latin typeface="Courier New" charset="0"/>
                <a:ea typeface="Courier New" charset="0"/>
                <a:cs typeface="Courier New" charset="0"/>
              </a:rPr>
              <a:t>escape</a:t>
            </a:r>
            <a:r>
              <a:rPr lang="mr-IN" b="1" dirty="0">
                <a:solidFill>
                  <a:srgbClr val="000000"/>
                </a:solidFill>
                <a:latin typeface="Courier New" charset="0"/>
                <a:ea typeface="Courier New" charset="0"/>
                <a:cs typeface="Courier New" charset="0"/>
              </a:rPr>
              <a:t>(</a:t>
            </a:r>
            <a:r>
              <a:rPr lang="mr-IN" b="1" dirty="0" err="1">
                <a:solidFill>
                  <a:srgbClr val="000000"/>
                </a:solidFill>
                <a:latin typeface="Courier New" charset="0"/>
                <a:ea typeface="Courier New" charset="0"/>
                <a:cs typeface="Courier New" charset="0"/>
              </a:rPr>
              <a:t>guess</a:t>
            </a:r>
            <a:r>
              <a:rPr lang="mr-IN" b="1" dirty="0">
                <a:solidFill>
                  <a:srgbClr val="000000"/>
                </a:solidFill>
                <a:latin typeface="Courier New" charset="0"/>
                <a:ea typeface="Courier New" charset="0"/>
                <a:cs typeface="Courier New" charset="0"/>
              </a:rPr>
              <a:t>)+</a:t>
            </a:r>
            <a:r>
              <a:rPr lang="mr-IN" b="1" dirty="0">
                <a:solidFill>
                  <a:srgbClr val="B42419"/>
                </a:solidFill>
                <a:latin typeface="Courier New" charset="0"/>
                <a:ea typeface="Courier New" charset="0"/>
                <a:cs typeface="Courier New" charset="0"/>
              </a:rPr>
              <a:t>"""&lt;/</a:t>
            </a:r>
            <a:r>
              <a:rPr lang="mr-IN" b="1" dirty="0" err="1">
                <a:solidFill>
                  <a:srgbClr val="B42419"/>
                </a:solidFill>
                <a:latin typeface="Courier New" charset="0"/>
                <a:ea typeface="Courier New" charset="0"/>
                <a:cs typeface="Courier New" charset="0"/>
              </a:rPr>
              <a:t>p</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C1651C"/>
                </a:solidFill>
                <a:latin typeface="Courier New" charset="0"/>
                <a:ea typeface="Courier New" charset="0"/>
                <a:cs typeface="Courier New" charset="0"/>
              </a:rPr>
              <a:t>return</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r>
              <a:rPr lang="en-US" b="1" dirty="0">
                <a:solidFill>
                  <a:srgbClr val="000000"/>
                </a:solidFill>
                <a:latin typeface="Courier New" charset="0"/>
                <a:ea typeface="Courier New" charset="0"/>
                <a:cs typeface="Courier New" charset="0"/>
              </a:rPr>
              <a:t>(response)</a:t>
            </a:r>
          </a:p>
        </p:txBody>
      </p:sp>
      <p:sp>
        <p:nvSpPr>
          <p:cNvPr id="7" name="Rectangle 6"/>
          <p:cNvSpPr/>
          <p:nvPr/>
        </p:nvSpPr>
        <p:spPr>
          <a:xfrm>
            <a:off x="6861625" y="6159876"/>
            <a:ext cx="5147563" cy="369332"/>
          </a:xfrm>
          <a:prstGeom prst="rect">
            <a:avLst/>
          </a:prstGeom>
        </p:spPr>
        <p:txBody>
          <a:bodyPr wrap="none">
            <a:spAutoFit/>
          </a:bodyPr>
          <a:lstStyle/>
          <a:p>
            <a:r>
              <a:rPr lang="en-US" b="1">
                <a:latin typeface="Courier New" charset="0"/>
                <a:ea typeface="Courier New" charset="0"/>
                <a:cs typeface="Courier New" charset="0"/>
              </a:rPr>
              <a:t>https://www.py4e.com/lessons/Objects</a:t>
            </a:r>
          </a:p>
        </p:txBody>
      </p:sp>
      <p:sp>
        <p:nvSpPr>
          <p:cNvPr id="5" name="Rectangle 4"/>
          <p:cNvSpPr/>
          <p:nvPr/>
        </p:nvSpPr>
        <p:spPr>
          <a:xfrm>
            <a:off x="838200" y="1456607"/>
            <a:ext cx="7629012" cy="369332"/>
          </a:xfrm>
          <a:prstGeom prst="rect">
            <a:avLst/>
          </a:prstGeom>
        </p:spPr>
        <p:txBody>
          <a:bodyPr wrap="none">
            <a:spAutoFit/>
          </a:bodyPr>
          <a:lstStyle/>
          <a:p>
            <a:r>
              <a:rPr lang="en-US" b="1" dirty="0">
                <a:latin typeface="Courier New" charset="0"/>
                <a:ea typeface="Courier New" charset="0"/>
                <a:cs typeface="Courier New" charset="0"/>
              </a:rPr>
              <a:t>https://samples.dj4e.com/views/remain/</a:t>
            </a:r>
            <a:r>
              <a:rPr lang="en-US" b="1" dirty="0">
                <a:solidFill>
                  <a:srgbClr val="00FDFF"/>
                </a:solidFill>
                <a:latin typeface="Courier New" charset="0"/>
                <a:ea typeface="Courier New" charset="0"/>
                <a:cs typeface="Courier New" charset="0"/>
              </a:rPr>
              <a:t>abc123-42-xyzzy</a:t>
            </a:r>
            <a:r>
              <a:rPr lang="en-US" b="1" dirty="0">
                <a:latin typeface="Courier New" charset="0"/>
                <a:ea typeface="Courier New" charset="0"/>
                <a:cs typeface="Courier New" charset="0"/>
              </a:rPr>
              <a:t> </a:t>
            </a:r>
          </a:p>
        </p:txBody>
      </p:sp>
    </p:spTree>
    <p:extLst>
      <p:ext uri="{BB962C8B-B14F-4D97-AF65-F5344CB8AC3E}">
        <p14:creationId xmlns:p14="http://schemas.microsoft.com/office/powerpoint/2010/main" val="1969406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p:txBody>
          <a:bodyPr/>
          <a:lstStyle/>
          <a:p>
            <a:r>
              <a:rPr lang="en-US" altLang="x-none" sz="5600">
                <a:solidFill>
                  <a:srgbClr val="FFCC66"/>
                </a:solidFill>
              </a:rPr>
              <a:t>HTTP Status Codes</a:t>
            </a:r>
          </a:p>
        </p:txBody>
      </p:sp>
      <p:sp>
        <p:nvSpPr>
          <p:cNvPr id="8194" name="Content Placeholder 2"/>
          <p:cNvSpPr>
            <a:spLocks noGrp="1"/>
          </p:cNvSpPr>
          <p:nvPr>
            <p:ph idx="1"/>
          </p:nvPr>
        </p:nvSpPr>
        <p:spPr/>
        <p:txBody>
          <a:bodyPr/>
          <a:lstStyle/>
          <a:p>
            <a:r>
              <a:rPr lang="en-US" altLang="x-none" dirty="0"/>
              <a:t>http://</a:t>
            </a:r>
            <a:r>
              <a:rPr lang="en-US" altLang="x-none" dirty="0" err="1"/>
              <a:t>www.dr-chuck.com</a:t>
            </a:r>
            <a:r>
              <a:rPr lang="en-US" altLang="x-none" dirty="0"/>
              <a:t>/page1.htm - </a:t>
            </a:r>
            <a:r>
              <a:rPr lang="en-US" altLang="x-none" dirty="0">
                <a:solidFill>
                  <a:srgbClr val="FFFF00"/>
                </a:solidFill>
              </a:rPr>
              <a:t>200 OK</a:t>
            </a:r>
          </a:p>
          <a:p>
            <a:r>
              <a:rPr lang="en-US" altLang="x-none" dirty="0"/>
              <a:t>http://www.dj4e.com/</a:t>
            </a:r>
            <a:r>
              <a:rPr lang="en-US" altLang="x-none" dirty="0" err="1"/>
              <a:t>nowhere.htm</a:t>
            </a:r>
            <a:r>
              <a:rPr lang="en-US" altLang="x-none" dirty="0"/>
              <a:t> - </a:t>
            </a:r>
            <a:r>
              <a:rPr lang="en-US" altLang="x-none" dirty="0">
                <a:solidFill>
                  <a:srgbClr val="FFFF00"/>
                </a:solidFill>
              </a:rPr>
              <a:t>404 Not Found</a:t>
            </a:r>
          </a:p>
          <a:p>
            <a:r>
              <a:rPr lang="en-US" altLang="x-none" dirty="0">
                <a:solidFill>
                  <a:srgbClr val="FFFF00"/>
                </a:solidFill>
              </a:rPr>
              <a:t>500 Server Error</a:t>
            </a:r>
          </a:p>
          <a:p>
            <a:r>
              <a:rPr lang="en-US" altLang="x-none" dirty="0"/>
              <a:t>http://</a:t>
            </a:r>
            <a:r>
              <a:rPr lang="en-US" altLang="x-none" dirty="0" err="1"/>
              <a:t>www.drchuck.com</a:t>
            </a:r>
            <a:r>
              <a:rPr lang="en-US" altLang="x-none" dirty="0"/>
              <a:t>/ - </a:t>
            </a:r>
            <a:r>
              <a:rPr lang="en-US" altLang="x-none" dirty="0">
                <a:solidFill>
                  <a:srgbClr val="FFFF00"/>
                </a:solidFill>
              </a:rPr>
              <a:t>302 Found / Moved</a:t>
            </a:r>
          </a:p>
          <a:p>
            <a:pPr marL="533387" lvl="1" indent="0">
              <a:buNone/>
            </a:pPr>
            <a:r>
              <a:rPr lang="en-US" altLang="x-none" dirty="0"/>
              <a:t>  Also known as </a:t>
            </a:r>
            <a:r>
              <a:rPr lang="en-US" altLang="en-US" dirty="0"/>
              <a:t>“</a:t>
            </a:r>
            <a:r>
              <a:rPr lang="en-US" altLang="x-none" dirty="0"/>
              <a:t>redirect</a:t>
            </a:r>
            <a:r>
              <a:rPr lang="en-US" altLang="en-US" dirty="0"/>
              <a:t>”</a:t>
            </a:r>
            <a:endParaRPr lang="en-US" altLang="x-none" dirty="0"/>
          </a:p>
        </p:txBody>
      </p:sp>
      <p:sp>
        <p:nvSpPr>
          <p:cNvPr id="8195" name="Rectangle 3"/>
          <p:cNvSpPr>
            <a:spLocks noChangeArrowheads="1"/>
          </p:cNvSpPr>
          <p:nvPr/>
        </p:nvSpPr>
        <p:spPr bwMode="auto">
          <a:xfrm>
            <a:off x="2032000" y="5664201"/>
            <a:ext cx="8839200"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rgbClr val="FFFFFF"/>
                </a:solidFill>
                <a:latin typeface="Gill Sans" charset="0"/>
                <a:ea typeface="ヒラギノ角ゴ ProN W3" charset="-128"/>
                <a:sym typeface="Gill Sans" charset="0"/>
              </a:defRPr>
            </a:lvl1pPr>
            <a:lvl2pPr marL="742950" indent="-285750">
              <a:defRPr sz="2000">
                <a:solidFill>
                  <a:srgbClr val="FFFFFF"/>
                </a:solidFill>
                <a:latin typeface="Gill Sans" charset="0"/>
                <a:ea typeface="ヒラギノ角ゴ ProN W3" charset="-128"/>
                <a:sym typeface="Gill Sans" charset="0"/>
              </a:defRPr>
            </a:lvl2pPr>
            <a:lvl3pPr marL="1143000" indent="-228600">
              <a:defRPr sz="2000">
                <a:solidFill>
                  <a:srgbClr val="FFFFFF"/>
                </a:solidFill>
                <a:latin typeface="Gill Sans" charset="0"/>
                <a:ea typeface="ヒラギノ角ゴ ProN W3" charset="-128"/>
                <a:sym typeface="Gill Sans" charset="0"/>
              </a:defRPr>
            </a:lvl3pPr>
            <a:lvl4pPr marL="1600200" indent="-228600">
              <a:defRPr sz="2000">
                <a:solidFill>
                  <a:srgbClr val="FFFFFF"/>
                </a:solidFill>
                <a:latin typeface="Gill Sans" charset="0"/>
                <a:ea typeface="ヒラギノ角ゴ ProN W3" charset="-128"/>
                <a:sym typeface="Gill Sans" charset="0"/>
              </a:defRPr>
            </a:lvl4pPr>
            <a:lvl5pPr marL="2057400" indent="-228600">
              <a:defRPr sz="2000">
                <a:solidFill>
                  <a:srgbClr val="FFFFFF"/>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9pPr>
          </a:lstStyle>
          <a:p>
            <a:r>
              <a:rPr lang="en-US" altLang="x-none" sz="2667" dirty="0">
                <a:solidFill>
                  <a:srgbClr val="FFFF00"/>
                </a:solidFill>
              </a:rPr>
              <a:t>https://</a:t>
            </a:r>
            <a:r>
              <a:rPr lang="en-US" altLang="x-none" sz="2667" dirty="0" err="1">
                <a:solidFill>
                  <a:srgbClr val="FFFF00"/>
                </a:solidFill>
              </a:rPr>
              <a:t>en.wikipedia.org</a:t>
            </a:r>
            <a:r>
              <a:rPr lang="en-US" altLang="x-none" sz="2667" dirty="0">
                <a:solidFill>
                  <a:srgbClr val="FFFF00"/>
                </a:solidFill>
              </a:rPr>
              <a:t>/wiki/</a:t>
            </a:r>
            <a:r>
              <a:rPr lang="en-US" altLang="x-none" sz="2667" dirty="0" err="1">
                <a:solidFill>
                  <a:srgbClr val="FFFF00"/>
                </a:solidFill>
              </a:rPr>
              <a:t>List_of_HTTP_status_codes</a:t>
            </a:r>
            <a:endParaRPr lang="en-US" altLang="x-none" sz="2667" dirty="0">
              <a:solidFill>
                <a:srgbClr val="FFFF00"/>
              </a:solidFill>
            </a:endParaRPr>
          </a:p>
        </p:txBody>
      </p:sp>
    </p:spTree>
    <p:extLst>
      <p:ext uri="{BB962C8B-B14F-4D97-AF65-F5344CB8AC3E}">
        <p14:creationId xmlns:p14="http://schemas.microsoft.com/office/powerpoint/2010/main" val="387511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p:txBody>
          <a:bodyPr/>
          <a:lstStyle/>
          <a:p>
            <a:pPr eaLnBrk="1" hangingPunct="1"/>
            <a:r>
              <a:rPr lang="en-US" altLang="x-none" sz="5600">
                <a:solidFill>
                  <a:srgbClr val="FFCC66"/>
                </a:solidFill>
              </a:rPr>
              <a:t>HTTP Location Header</a:t>
            </a:r>
          </a:p>
        </p:txBody>
      </p:sp>
      <p:sp>
        <p:nvSpPr>
          <p:cNvPr id="43010" name="Rectangle 2"/>
          <p:cNvSpPr>
            <a:spLocks noGrp="1" noChangeArrowheads="1"/>
          </p:cNvSpPr>
          <p:nvPr>
            <p:ph idx="1"/>
          </p:nvPr>
        </p:nvSpPr>
        <p:spPr/>
        <p:txBody>
          <a:bodyPr/>
          <a:lstStyle/>
          <a:p>
            <a:pPr marL="828654">
              <a:spcBef>
                <a:spcPts val="1725"/>
              </a:spcBef>
              <a:defRPr/>
            </a:pPr>
            <a:r>
              <a:rPr lang="en-US" sz="2851" dirty="0"/>
              <a:t>You can send a "Redirect" response instead of a page response to communicate a "Location:" header to the browser</a:t>
            </a:r>
          </a:p>
          <a:p>
            <a:pPr marL="828654">
              <a:spcBef>
                <a:spcPts val="1725"/>
              </a:spcBef>
              <a:defRPr/>
            </a:pPr>
            <a:r>
              <a:rPr lang="en-US" sz="2851" dirty="0"/>
              <a:t>The location header includes a URL that the browser is supposed to forward itself to.</a:t>
            </a:r>
          </a:p>
          <a:p>
            <a:pPr marL="828654">
              <a:spcBef>
                <a:spcPts val="1725"/>
              </a:spcBef>
              <a:defRPr/>
            </a:pPr>
            <a:r>
              <a:rPr lang="en-US" sz="2851" dirty="0"/>
              <a:t>It was originally used for web sites that moved from one URL to another.</a:t>
            </a:r>
          </a:p>
        </p:txBody>
      </p:sp>
      <p:sp>
        <p:nvSpPr>
          <p:cNvPr id="9219" name="Rectangle 3"/>
          <p:cNvSpPr>
            <a:spLocks/>
          </p:cNvSpPr>
          <p:nvPr/>
        </p:nvSpPr>
        <p:spPr bwMode="auto">
          <a:xfrm>
            <a:off x="5080000" y="5846334"/>
            <a:ext cx="6468533"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1pPr>
            <a:lvl2pPr marL="742950" indent="-28575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2pPr>
            <a:lvl3pPr marL="11430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3pPr>
            <a:lvl4pPr marL="16002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4pPr>
            <a:lvl5pPr marL="20574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5pPr>
            <a:lvl6pPr marL="25146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6pPr>
            <a:lvl7pPr marL="29718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7pPr>
            <a:lvl8pPr marL="34290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8pPr>
            <a:lvl9pPr marL="38862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9pPr>
          </a:lstStyle>
          <a:p>
            <a:pPr algn="ctr" eaLnBrk="1" hangingPunct="1">
              <a:spcBef>
                <a:spcPct val="0"/>
              </a:spcBef>
              <a:buSzTx/>
              <a:buFontTx/>
              <a:buNone/>
            </a:pPr>
            <a:r>
              <a:rPr lang="en-US" altLang="en-US" sz="2667">
                <a:solidFill>
                  <a:srgbClr val="FFFF00"/>
                </a:solidFill>
                <a:ea typeface="ＭＳ Ｐゴシック" charset="-128"/>
              </a:rPr>
              <a:t>http://en.wikipedia.org/wiki/URL_redirection</a:t>
            </a:r>
          </a:p>
        </p:txBody>
      </p:sp>
    </p:spTree>
    <p:extLst>
      <p:ext uri="{BB962C8B-B14F-4D97-AF65-F5344CB8AC3E}">
        <p14:creationId xmlns:p14="http://schemas.microsoft.com/office/powerpoint/2010/main" val="16974550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Sending a Redirect from a View</a:t>
            </a:r>
          </a:p>
        </p:txBody>
      </p:sp>
      <p:sp>
        <p:nvSpPr>
          <p:cNvPr id="3" name="TextBox 2"/>
          <p:cNvSpPr txBox="1"/>
          <p:nvPr/>
        </p:nvSpPr>
        <p:spPr>
          <a:xfrm>
            <a:off x="838200" y="2531776"/>
            <a:ext cx="4182555" cy="369332"/>
          </a:xfrm>
          <a:prstGeom prst="rect">
            <a:avLst/>
          </a:prstGeom>
          <a:solidFill>
            <a:schemeClr val="tx1"/>
          </a:solidFill>
        </p:spPr>
        <p:txBody>
          <a:bodyPr wrap="none" rtlCol="0">
            <a:spAutoFit/>
          </a:bodyPr>
          <a:lstStyle/>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'bounce'</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views.bounce</a:t>
            </a:r>
            <a:r>
              <a:rPr lang="en-US" dirty="0">
                <a:solidFill>
                  <a:srgbClr val="000000"/>
                </a:solidFill>
                <a:latin typeface="Courier" charset="0"/>
                <a:ea typeface="Courier" charset="0"/>
                <a:cs typeface="Courier" charset="0"/>
              </a:rPr>
              <a:t>)</a:t>
            </a:r>
            <a:endParaRPr lang="en-US" b="1" dirty="0">
              <a:solidFill>
                <a:srgbClr val="000000"/>
              </a:solidFill>
              <a:latin typeface="Courier" charset="0"/>
              <a:ea typeface="Courier" charset="0"/>
              <a:cs typeface="Courier" charset="0"/>
            </a:endParaRPr>
          </a:p>
        </p:txBody>
      </p:sp>
      <p:sp>
        <p:nvSpPr>
          <p:cNvPr id="4" name="TextBox 3"/>
          <p:cNvSpPr txBox="1"/>
          <p:nvPr/>
        </p:nvSpPr>
        <p:spPr>
          <a:xfrm>
            <a:off x="838200" y="3239342"/>
            <a:ext cx="9421169" cy="1754326"/>
          </a:xfrm>
          <a:prstGeom prst="rect">
            <a:avLst/>
          </a:prstGeom>
          <a:solidFill>
            <a:schemeClr val="tx1"/>
          </a:solidFill>
        </p:spPr>
        <p:txBody>
          <a:bodyPr wrap="none" rtlCol="0">
            <a:spAutoFit/>
          </a:bodyPr>
          <a:lstStyle/>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django.http</a:t>
            </a:r>
            <a:r>
              <a:rPr lang="en-US" dirty="0">
                <a:solidFill>
                  <a:srgbClr val="000000"/>
                </a:solidFill>
                <a:latin typeface="Courier" charset="0"/>
                <a:ea typeface="Courier" charset="0"/>
                <a:cs typeface="Courier" charset="0"/>
              </a:rPr>
              <a:t>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a:t>
            </a:r>
            <a:endParaRPr lang="en-US" dirty="0">
              <a:solidFill>
                <a:srgbClr val="000000"/>
              </a:solidFill>
              <a:latin typeface="Courier" charset="0"/>
              <a:ea typeface="Courier" charset="0"/>
              <a:cs typeface="Courier" charset="0"/>
            </a:endParaRPr>
          </a:p>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django.http</a:t>
            </a:r>
            <a:r>
              <a:rPr lang="en-US" dirty="0">
                <a:solidFill>
                  <a:srgbClr val="000000"/>
                </a:solidFill>
                <a:latin typeface="Courier" charset="0"/>
                <a:ea typeface="Courier" charset="0"/>
                <a:cs typeface="Courier" charset="0"/>
              </a:rPr>
              <a:t>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HttpResponseRedirect</a:t>
            </a:r>
            <a:endParaRPr lang="en-US" dirty="0">
              <a:solidFill>
                <a:srgbClr val="000000"/>
              </a:solidFill>
              <a:latin typeface="Courier" charset="0"/>
              <a:ea typeface="Courier" charset="0"/>
              <a:cs typeface="Courier" charset="0"/>
            </a:endParaRPr>
          </a:p>
          <a:p>
            <a:endParaRPr lang="en-US" b="1" dirty="0">
              <a:solidFill>
                <a:srgbClr val="000000"/>
              </a:solidFill>
              <a:latin typeface="Courier" charset="0"/>
              <a:ea typeface="Courier" charset="0"/>
              <a:cs typeface="Courier" charset="0"/>
            </a:endParaRPr>
          </a:p>
          <a:p>
            <a:r>
              <a:rPr lang="en-US" dirty="0">
                <a:solidFill>
                  <a:srgbClr val="400BD9"/>
                </a:solidFill>
                <a:latin typeface="Courier" charset="0"/>
                <a:ea typeface="Courier" charset="0"/>
                <a:cs typeface="Courier" charset="0"/>
              </a:rPr>
              <a:t># This is a command to the browser</a:t>
            </a:r>
            <a:endParaRPr lang="en-US" dirty="0">
              <a:solidFill>
                <a:srgbClr val="000000"/>
              </a:solidFill>
              <a:latin typeface="Courier" charset="0"/>
              <a:ea typeface="Courier" charset="0"/>
              <a:cs typeface="Courier" charset="0"/>
            </a:endParaRPr>
          </a:p>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bounce</a:t>
            </a:r>
            <a:r>
              <a:rPr lang="en-US" dirty="0">
                <a:solidFill>
                  <a:srgbClr val="000000"/>
                </a:solidFill>
                <a:latin typeface="Courier" charset="0"/>
                <a:ea typeface="Courier" charset="0"/>
                <a:cs typeface="Courier" charset="0"/>
              </a:rPr>
              <a:t>(request) :</a:t>
            </a: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HttpResponseRedirect</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'https://www.dj4e.com/</a:t>
            </a:r>
            <a:r>
              <a:rPr lang="en-US" dirty="0" err="1">
                <a:solidFill>
                  <a:srgbClr val="B42419"/>
                </a:solidFill>
                <a:latin typeface="Courier" charset="0"/>
                <a:ea typeface="Courier" charset="0"/>
                <a:cs typeface="Courier" charset="0"/>
              </a:rPr>
              <a:t>simple.htm</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endParaRPr lang="en-US" b="1" dirty="0">
              <a:solidFill>
                <a:srgbClr val="000000"/>
              </a:solidFill>
              <a:latin typeface="Courier" charset="0"/>
              <a:ea typeface="Courier" charset="0"/>
              <a:cs typeface="Courier" charset="0"/>
            </a:endParaRPr>
          </a:p>
        </p:txBody>
      </p:sp>
      <p:sp>
        <p:nvSpPr>
          <p:cNvPr id="5" name="Rectangle 4"/>
          <p:cNvSpPr/>
          <p:nvPr/>
        </p:nvSpPr>
        <p:spPr>
          <a:xfrm>
            <a:off x="838200" y="1881911"/>
            <a:ext cx="5423280" cy="369332"/>
          </a:xfrm>
          <a:prstGeom prst="rect">
            <a:avLst/>
          </a:prstGeom>
        </p:spPr>
        <p:txBody>
          <a:bodyPr wrap="none">
            <a:spAutoFit/>
          </a:bodyPr>
          <a:lstStyle/>
          <a:p>
            <a:r>
              <a:rPr lang="en-US" b="1" dirty="0">
                <a:latin typeface="Courier New" charset="0"/>
                <a:ea typeface="Courier New" charset="0"/>
                <a:cs typeface="Courier New" charset="0"/>
              </a:rPr>
              <a:t>https://samples.dj4e.com/views/bounce </a:t>
            </a:r>
          </a:p>
        </p:txBody>
      </p:sp>
      <p:sp>
        <p:nvSpPr>
          <p:cNvPr id="6" name="Rectangle 5"/>
          <p:cNvSpPr/>
          <p:nvPr/>
        </p:nvSpPr>
        <p:spPr>
          <a:xfrm>
            <a:off x="1973412" y="5591169"/>
            <a:ext cx="9380388" cy="369332"/>
          </a:xfrm>
          <a:prstGeom prst="rect">
            <a:avLst/>
          </a:prstGeom>
        </p:spPr>
        <p:txBody>
          <a:bodyPr wrap="non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/ref/request-response/#</a:t>
            </a:r>
            <a:r>
              <a:rPr lang="en-US" dirty="0" err="1"/>
              <a:t>django.http.HttpResponseRedirect</a:t>
            </a:r>
            <a:endParaRPr lang="en-US" dirty="0"/>
          </a:p>
        </p:txBody>
      </p:sp>
    </p:spTree>
    <p:extLst>
      <p:ext uri="{BB962C8B-B14F-4D97-AF65-F5344CB8AC3E}">
        <p14:creationId xmlns:p14="http://schemas.microsoft.com/office/powerpoint/2010/main" val="289252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03D3C783-CDEC-6447-BA62-56E19FF02BA8}"/>
              </a:ext>
            </a:extLst>
          </p:cNvPr>
          <p:cNvSpPr>
            <a:spLocks noGrp="1"/>
          </p:cNvSpPr>
          <p:nvPr>
            <p:ph type="title" idx="4294967295"/>
          </p:nvPr>
        </p:nvSpPr>
        <p:spPr/>
        <p:txBody>
          <a:bodyPr/>
          <a:lstStyle/>
          <a:p>
            <a:r>
              <a:rPr lang="en-US" altLang="zh-CN" dirty="0">
                <a:solidFill>
                  <a:schemeClr val="bg1"/>
                </a:solidFill>
              </a:rPr>
              <a:t>Templates</a:t>
            </a:r>
            <a:endParaRPr lang="en-US" dirty="0">
              <a:solidFill>
                <a:schemeClr val="bg1"/>
              </a:solidFill>
            </a:endParaRPr>
          </a:p>
        </p:txBody>
      </p:sp>
      <p:pic>
        <p:nvPicPr>
          <p:cNvPr id="3" name="Picture 2" descr="Screenshot of webpage showing developer console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3768" y="314700"/>
            <a:ext cx="9029700" cy="6052234"/>
          </a:xfrm>
          <a:prstGeom prst="rect">
            <a:avLst/>
          </a:prstGeom>
        </p:spPr>
      </p:pic>
    </p:spTree>
    <p:extLst>
      <p:ext uri="{BB962C8B-B14F-4D97-AF65-F5344CB8AC3E}">
        <p14:creationId xmlns:p14="http://schemas.microsoft.com/office/powerpoint/2010/main" val="995307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Templates to Organize HTML</a:t>
            </a:r>
          </a:p>
        </p:txBody>
      </p:sp>
      <p:sp>
        <p:nvSpPr>
          <p:cNvPr id="4" name="Text Placeholder 3"/>
          <p:cNvSpPr>
            <a:spLocks noGrp="1"/>
          </p:cNvSpPr>
          <p:nvPr>
            <p:ph type="body" idx="1"/>
          </p:nvPr>
        </p:nvSpPr>
        <p:spPr/>
        <p:txBody>
          <a:bodyPr/>
          <a:lstStyle/>
          <a:p>
            <a:r>
              <a:rPr lang="en-US" dirty="0"/>
              <a:t>https://</a:t>
            </a:r>
            <a:r>
              <a:rPr lang="en-US" dirty="0" err="1"/>
              <a:t>github.com</a:t>
            </a:r>
            <a:r>
              <a:rPr lang="en-US" dirty="0"/>
              <a:t>/csev/dj4e-samples/tree/master/</a:t>
            </a:r>
            <a:r>
              <a:rPr lang="en-US" dirty="0" err="1"/>
              <a:t>tmpl</a:t>
            </a:r>
            <a:endParaRPr lang="en-US" dirty="0"/>
          </a:p>
          <a:p>
            <a:endParaRPr lang="en-US" dirty="0"/>
          </a:p>
        </p:txBody>
      </p:sp>
    </p:spTree>
    <p:extLst>
      <p:ext uri="{BB962C8B-B14F-4D97-AF65-F5344CB8AC3E}">
        <p14:creationId xmlns:p14="http://schemas.microsoft.com/office/powerpoint/2010/main" val="1933733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Title 1" hidden="1">
            <a:extLst>
              <a:ext uri="{FF2B5EF4-FFF2-40B4-BE49-F238E27FC236}">
                <a16:creationId xmlns:a16="http://schemas.microsoft.com/office/drawing/2014/main" id="{5D1A07E0-5CE3-284C-81FD-B6DDC66CD8D5}"/>
              </a:ext>
            </a:extLst>
          </p:cNvPr>
          <p:cNvSpPr>
            <a:spLocks noGrp="1"/>
          </p:cNvSpPr>
          <p:nvPr>
            <p:ph type="ctrTitle"/>
          </p:nvPr>
        </p:nvSpPr>
        <p:spPr/>
        <p:txBody>
          <a:bodyPr/>
          <a:lstStyle/>
          <a:p>
            <a:r>
              <a:rPr lang="en-US" altLang="zh-CN" dirty="0">
                <a:solidFill>
                  <a:schemeClr val="bg1"/>
                </a:solidFill>
              </a:rPr>
              <a:t>A</a:t>
            </a:r>
            <a:r>
              <a:rPr lang="zh-CN" altLang="en-US" dirty="0">
                <a:solidFill>
                  <a:schemeClr val="bg1"/>
                </a:solidFill>
              </a:rPr>
              <a:t> </a:t>
            </a:r>
            <a:r>
              <a:rPr lang="en-US" altLang="zh-CN" dirty="0">
                <a:solidFill>
                  <a:schemeClr val="bg1"/>
                </a:solidFill>
              </a:rPr>
              <a:t>diagram</a:t>
            </a:r>
            <a:endParaRPr lang="en-US" dirty="0">
              <a:solidFill>
                <a:schemeClr val="bg1"/>
              </a:solidFill>
            </a:endParaRPr>
          </a:p>
        </p:txBody>
      </p:sp>
      <p:sp>
        <p:nvSpPr>
          <p:cNvPr id="199" name="Google Shape;199;p9"/>
          <p:cNvSpPr/>
          <p:nvPr/>
        </p:nvSpPr>
        <p:spPr>
          <a:xfrm>
            <a:off x="4733342" y="278098"/>
            <a:ext cx="7215642"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Linux</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9"/>
          <p:cNvSpPr/>
          <p:nvPr/>
        </p:nvSpPr>
        <p:spPr>
          <a:xfrm>
            <a:off x="873960" y="278098"/>
            <a:ext cx="2465935"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Browser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9"/>
          <p:cNvSpPr/>
          <p:nvPr/>
        </p:nvSpPr>
        <p:spPr>
          <a:xfrm>
            <a:off x="5987216" y="870579"/>
            <a:ext cx="5702276" cy="5548575"/>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Django</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2" name="Google Shape;202;p9"/>
          <p:cNvSpPr txBox="1"/>
          <p:nvPr/>
        </p:nvSpPr>
        <p:spPr>
          <a:xfrm>
            <a:off x="5987216" y="404858"/>
            <a:ext cx="1295291" cy="369332"/>
          </a:xfrm>
          <a:prstGeom prst="rect">
            <a:avLst/>
          </a:prstGeom>
          <a:solidFill>
            <a:schemeClr val="dk1"/>
          </a:solid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WGSIConfig</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3" name="Google Shape;203;p9"/>
          <p:cNvSpPr/>
          <p:nvPr/>
        </p:nvSpPr>
        <p:spPr>
          <a:xfrm>
            <a:off x="6347167" y="1101696"/>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Routing</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9"/>
          <p:cNvSpPr/>
          <p:nvPr/>
        </p:nvSpPr>
        <p:spPr>
          <a:xfrm>
            <a:off x="6347167" y="2675805"/>
            <a:ext cx="1086678" cy="1033669"/>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9"/>
          <p:cNvSpPr/>
          <p:nvPr/>
        </p:nvSpPr>
        <p:spPr>
          <a:xfrm>
            <a:off x="9813128" y="4173528"/>
            <a:ext cx="1577009" cy="646266"/>
          </a:xfrm>
          <a:prstGeom prst="can">
            <a:avLst>
              <a:gd name="adj" fmla="val 25000"/>
            </a:avLst>
          </a:prstGeom>
          <a:solidFill>
            <a:srgbClr val="0070C0"/>
          </a:solidFill>
          <a:ln w="12700" cap="flat" cmpd="sng">
            <a:solidFill>
              <a:srgbClr val="1D7F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Database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9"/>
          <p:cNvSpPr/>
          <p:nvPr/>
        </p:nvSpPr>
        <p:spPr>
          <a:xfrm>
            <a:off x="10090027" y="2904193"/>
            <a:ext cx="1367113"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Templates</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07" name="Google Shape;207;p9"/>
          <p:cNvSpPr/>
          <p:nvPr/>
        </p:nvSpPr>
        <p:spPr>
          <a:xfrm>
            <a:off x="7933975" y="404637"/>
            <a:ext cx="1603514" cy="369554"/>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settings.py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cxnSp>
        <p:nvCxnSpPr>
          <p:cNvPr id="208" name="Google Shape;208;p9">
            <a:extLst>
              <a:ext uri="{C183D7F6-B498-43B3-948B-1728B52AA6E4}">
                <adec:decorative xmlns:adec="http://schemas.microsoft.com/office/drawing/2017/decorative" val="1"/>
              </a:ext>
            </a:extLst>
          </p:cNvPr>
          <p:cNvCxnSpPr/>
          <p:nvPr/>
        </p:nvCxnSpPr>
        <p:spPr>
          <a:xfrm flipH="1">
            <a:off x="7208365" y="589414"/>
            <a:ext cx="725611" cy="110"/>
          </a:xfrm>
          <a:prstGeom prst="straightConnector1">
            <a:avLst/>
          </a:prstGeom>
          <a:noFill/>
          <a:ln w="38100" cap="flat" cmpd="sng">
            <a:solidFill>
              <a:schemeClr val="lt1"/>
            </a:solidFill>
            <a:prstDash val="solid"/>
            <a:miter lim="800000"/>
            <a:headEnd type="none" w="sm" len="sm"/>
            <a:tailEnd type="triangle" w="med" len="med"/>
          </a:ln>
        </p:spPr>
      </p:cxnSp>
      <p:sp>
        <p:nvSpPr>
          <p:cNvPr id="209" name="Google Shape;209;p9"/>
          <p:cNvSpPr/>
          <p:nvPr/>
        </p:nvSpPr>
        <p:spPr>
          <a:xfrm>
            <a:off x="4999929"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G</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I</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b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b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X</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cxnSp>
        <p:nvCxnSpPr>
          <p:cNvPr id="210" name="Google Shape;210;p9">
            <a:extLst>
              <a:ext uri="{C183D7F6-B498-43B3-948B-1728B52AA6E4}">
                <adec:decorative xmlns:adec="http://schemas.microsoft.com/office/drawing/2017/decorative" val="1"/>
              </a:ext>
            </a:extLst>
          </p:cNvPr>
          <p:cNvCxnSpPr>
            <a:stCxn id="211" idx="1"/>
            <a:endCxn id="203" idx="3"/>
          </p:cNvCxnSpPr>
          <p:nvPr/>
        </p:nvCxnSpPr>
        <p:spPr>
          <a:xfrm flipH="1">
            <a:off x="7433812" y="1610800"/>
            <a:ext cx="1404900" cy="7800"/>
          </a:xfrm>
          <a:prstGeom prst="straightConnector1">
            <a:avLst/>
          </a:prstGeom>
          <a:noFill/>
          <a:ln w="38100" cap="flat" cmpd="sng">
            <a:solidFill>
              <a:schemeClr val="lt1"/>
            </a:solidFill>
            <a:prstDash val="solid"/>
            <a:miter lim="800000"/>
            <a:headEnd type="none" w="sm" len="sm"/>
            <a:tailEnd type="triangle" w="med" len="med"/>
          </a:ln>
        </p:spPr>
      </p:cxnSp>
      <p:cxnSp>
        <p:nvCxnSpPr>
          <p:cNvPr id="212" name="Google Shape;212;p9">
            <a:extLst>
              <a:ext uri="{C183D7F6-B498-43B3-948B-1728B52AA6E4}">
                <adec:decorative xmlns:adec="http://schemas.microsoft.com/office/drawing/2017/decorative" val="1"/>
              </a:ext>
            </a:extLst>
          </p:cNvPr>
          <p:cNvCxnSpPr>
            <a:stCxn id="213" idx="1"/>
            <a:endCxn id="204" idx="3"/>
          </p:cNvCxnSpPr>
          <p:nvPr/>
        </p:nvCxnSpPr>
        <p:spPr>
          <a:xfrm flipH="1">
            <a:off x="7433824" y="2574964"/>
            <a:ext cx="1026000" cy="617700"/>
          </a:xfrm>
          <a:prstGeom prst="straightConnector1">
            <a:avLst/>
          </a:prstGeom>
          <a:noFill/>
          <a:ln w="38100" cap="flat" cmpd="sng">
            <a:solidFill>
              <a:schemeClr val="lt1"/>
            </a:solidFill>
            <a:prstDash val="solid"/>
            <a:miter lim="800000"/>
            <a:headEnd type="none" w="sm" len="sm"/>
            <a:tailEnd type="triangle" w="med" len="med"/>
          </a:ln>
        </p:spPr>
      </p:cxnSp>
      <p:cxnSp>
        <p:nvCxnSpPr>
          <p:cNvPr id="214" name="Google Shape;214;p9">
            <a:extLst>
              <a:ext uri="{C183D7F6-B498-43B3-948B-1728B52AA6E4}">
                <adec:decorative xmlns:adec="http://schemas.microsoft.com/office/drawing/2017/decorative" val="1"/>
              </a:ext>
            </a:extLst>
          </p:cNvPr>
          <p:cNvCxnSpPr>
            <a:stCxn id="206" idx="1"/>
            <a:endCxn id="204" idx="3"/>
          </p:cNvCxnSpPr>
          <p:nvPr/>
        </p:nvCxnSpPr>
        <p:spPr>
          <a:xfrm flipH="1">
            <a:off x="7433827" y="3162611"/>
            <a:ext cx="2656200" cy="30000"/>
          </a:xfrm>
          <a:prstGeom prst="straightConnector1">
            <a:avLst/>
          </a:prstGeom>
          <a:noFill/>
          <a:ln w="38100" cap="flat" cmpd="sng">
            <a:solidFill>
              <a:schemeClr val="lt1"/>
            </a:solidFill>
            <a:prstDash val="solid"/>
            <a:miter lim="800000"/>
            <a:headEnd type="none" w="sm" len="sm"/>
            <a:tailEnd type="triangle" w="med" len="med"/>
          </a:ln>
        </p:spPr>
      </p:cxnSp>
      <p:cxnSp>
        <p:nvCxnSpPr>
          <p:cNvPr id="215" name="Google Shape;215;p9">
            <a:extLst>
              <a:ext uri="{C183D7F6-B498-43B3-948B-1728B52AA6E4}">
                <adec:decorative xmlns:adec="http://schemas.microsoft.com/office/drawing/2017/decorative" val="1"/>
              </a:ext>
            </a:extLst>
          </p:cNvPr>
          <p:cNvCxnSpPr>
            <a:stCxn id="216" idx="1"/>
            <a:endCxn id="204" idx="3"/>
          </p:cNvCxnSpPr>
          <p:nvPr/>
        </p:nvCxnSpPr>
        <p:spPr>
          <a:xfrm rot="10800000">
            <a:off x="7433824" y="3192750"/>
            <a:ext cx="1026000" cy="523200"/>
          </a:xfrm>
          <a:prstGeom prst="straightConnector1">
            <a:avLst/>
          </a:prstGeom>
          <a:noFill/>
          <a:ln w="38100" cap="flat" cmpd="sng">
            <a:solidFill>
              <a:schemeClr val="lt1"/>
            </a:solidFill>
            <a:prstDash val="solid"/>
            <a:miter lim="800000"/>
            <a:headEnd type="none" w="sm" len="sm"/>
            <a:tailEnd type="triangle" w="med" len="med"/>
          </a:ln>
        </p:spPr>
      </p:cxnSp>
      <p:cxnSp>
        <p:nvCxnSpPr>
          <p:cNvPr id="217" name="Google Shape;217;p9">
            <a:extLst>
              <a:ext uri="{C183D7F6-B498-43B3-948B-1728B52AA6E4}">
                <adec:decorative xmlns:adec="http://schemas.microsoft.com/office/drawing/2017/decorative" val="1"/>
              </a:ext>
            </a:extLst>
          </p:cNvPr>
          <p:cNvCxnSpPr>
            <a:stCxn id="205" idx="2"/>
            <a:endCxn id="218" idx="3"/>
          </p:cNvCxnSpPr>
          <p:nvPr/>
        </p:nvCxnSpPr>
        <p:spPr>
          <a:xfrm flipH="1">
            <a:off x="9208028" y="4496661"/>
            <a:ext cx="605100" cy="435300"/>
          </a:xfrm>
          <a:prstGeom prst="straightConnector1">
            <a:avLst/>
          </a:prstGeom>
          <a:noFill/>
          <a:ln w="38100" cap="flat" cmpd="sng">
            <a:solidFill>
              <a:schemeClr val="lt1"/>
            </a:solidFill>
            <a:prstDash val="solid"/>
            <a:miter lim="800000"/>
            <a:headEnd type="triangle" w="med" len="med"/>
            <a:tailEnd type="triangle" w="med" len="med"/>
          </a:ln>
        </p:spPr>
      </p:cxnSp>
      <p:sp>
        <p:nvSpPr>
          <p:cNvPr id="211" name="Google Shape;211;p9"/>
          <p:cNvSpPr/>
          <p:nvPr/>
        </p:nvSpPr>
        <p:spPr>
          <a:xfrm>
            <a:off x="8838712" y="1385733"/>
            <a:ext cx="1439996" cy="450133"/>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urls.py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3" name="Google Shape;213;p9"/>
          <p:cNvSpPr/>
          <p:nvPr/>
        </p:nvSpPr>
        <p:spPr>
          <a:xfrm>
            <a:off x="8459824" y="2316546"/>
            <a:ext cx="1308844"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6" name="Google Shape;216;p9"/>
          <p:cNvSpPr/>
          <p:nvPr/>
        </p:nvSpPr>
        <p:spPr>
          <a:xfrm>
            <a:off x="8459824" y="3465107"/>
            <a:ext cx="1355820"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forms.py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8" name="Google Shape;218;p9"/>
          <p:cNvSpPr/>
          <p:nvPr/>
        </p:nvSpPr>
        <p:spPr>
          <a:xfrm>
            <a:off x="8121287" y="4415134"/>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Models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19" name="Google Shape;219;p9">
            <a:extLst>
              <a:ext uri="{C183D7F6-B498-43B3-948B-1728B52AA6E4}">
                <adec:decorative xmlns:adec="http://schemas.microsoft.com/office/drawing/2017/decorative" val="1"/>
              </a:ext>
            </a:extLst>
          </p:cNvPr>
          <p:cNvCxnSpPr>
            <a:stCxn id="220" idx="1"/>
            <a:endCxn id="218" idx="3"/>
          </p:cNvCxnSpPr>
          <p:nvPr/>
        </p:nvCxnSpPr>
        <p:spPr>
          <a:xfrm rot="10800000">
            <a:off x="9207828" y="4931903"/>
            <a:ext cx="682500" cy="516900"/>
          </a:xfrm>
          <a:prstGeom prst="straightConnector1">
            <a:avLst/>
          </a:prstGeom>
          <a:noFill/>
          <a:ln w="38100" cap="flat" cmpd="sng">
            <a:solidFill>
              <a:schemeClr val="lt1"/>
            </a:solidFill>
            <a:prstDash val="solid"/>
            <a:miter lim="800000"/>
            <a:headEnd type="none" w="sm" len="sm"/>
            <a:tailEnd type="triangle" w="med" len="med"/>
          </a:ln>
        </p:spPr>
      </p:cxnSp>
      <p:cxnSp>
        <p:nvCxnSpPr>
          <p:cNvPr id="221" name="Google Shape;221;p9">
            <a:extLst>
              <a:ext uri="{C183D7F6-B498-43B3-948B-1728B52AA6E4}">
                <adec:decorative xmlns:adec="http://schemas.microsoft.com/office/drawing/2017/decorative" val="1"/>
              </a:ext>
            </a:extLst>
          </p:cNvPr>
          <p:cNvCxnSpPr>
            <a:endCxn id="204" idx="0"/>
          </p:cNvCxnSpPr>
          <p:nvPr/>
        </p:nvCxnSpPr>
        <p:spPr>
          <a:xfrm>
            <a:off x="6890506" y="2135505"/>
            <a:ext cx="0" cy="540300"/>
          </a:xfrm>
          <a:prstGeom prst="straightConnector1">
            <a:avLst/>
          </a:prstGeom>
          <a:noFill/>
          <a:ln w="38100" cap="flat" cmpd="sng">
            <a:solidFill>
              <a:srgbClr val="FFFF00"/>
            </a:solidFill>
            <a:prstDash val="solid"/>
            <a:miter lim="800000"/>
            <a:headEnd type="none" w="sm" len="sm"/>
            <a:tailEnd type="triangle" w="med" len="med"/>
          </a:ln>
        </p:spPr>
      </p:cxnSp>
      <p:cxnSp>
        <p:nvCxnSpPr>
          <p:cNvPr id="222" name="Google Shape;222;p9">
            <a:extLst>
              <a:ext uri="{C183D7F6-B498-43B3-948B-1728B52AA6E4}">
                <adec:decorative xmlns:adec="http://schemas.microsoft.com/office/drawing/2017/decorative" val="1"/>
              </a:ext>
            </a:extLst>
          </p:cNvPr>
          <p:cNvCxnSpPr>
            <a:stCxn id="218" idx="0"/>
            <a:endCxn id="204" idx="2"/>
          </p:cNvCxnSpPr>
          <p:nvPr/>
        </p:nvCxnSpPr>
        <p:spPr>
          <a:xfrm rot="10800000">
            <a:off x="6890426" y="3709534"/>
            <a:ext cx="1774200" cy="705600"/>
          </a:xfrm>
          <a:prstGeom prst="straightConnector1">
            <a:avLst/>
          </a:prstGeom>
          <a:noFill/>
          <a:ln w="38100" cap="flat" cmpd="sng">
            <a:solidFill>
              <a:schemeClr val="lt1"/>
            </a:solidFill>
            <a:prstDash val="solid"/>
            <a:miter lim="800000"/>
            <a:headEnd type="triangle" w="med" len="med"/>
            <a:tailEnd type="triangle" w="med" len="med"/>
          </a:ln>
        </p:spPr>
      </p:cxnSp>
      <p:sp>
        <p:nvSpPr>
          <p:cNvPr id="223" name="Google Shape;223;p9">
            <a:extLst>
              <a:ext uri="{C183D7F6-B498-43B3-948B-1728B52AA6E4}">
                <adec:decorative xmlns:adec="http://schemas.microsoft.com/office/drawing/2017/decorative" val="1"/>
              </a:ext>
            </a:extLst>
          </p:cNvPr>
          <p:cNvSpPr/>
          <p:nvPr/>
        </p:nvSpPr>
        <p:spPr>
          <a:xfrm>
            <a:off x="3585593" y="2064215"/>
            <a:ext cx="934720" cy="653442"/>
          </a:xfrm>
          <a:prstGeom prst="cloudCallout">
            <a:avLst>
              <a:gd name="adj1" fmla="val 906"/>
              <a:gd name="adj2" fmla="val -1249"/>
            </a:avLst>
          </a:prstGeom>
          <a:solidFill>
            <a:srgbClr val="FEFEFE"/>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20" name="Google Shape;220;p9"/>
          <p:cNvSpPr/>
          <p:nvPr/>
        </p:nvSpPr>
        <p:spPr>
          <a:xfrm>
            <a:off x="9890328" y="5197960"/>
            <a:ext cx="1357391"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models.py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4" name="Google Shape;224;p9"/>
          <p:cNvSpPr/>
          <p:nvPr/>
        </p:nvSpPr>
        <p:spPr>
          <a:xfrm>
            <a:off x="1078762"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O</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9"/>
          <p:cNvSpPr/>
          <p:nvPr/>
        </p:nvSpPr>
        <p:spPr>
          <a:xfrm>
            <a:off x="2088487" y="2703730"/>
            <a:ext cx="1230519" cy="947790"/>
          </a:xfrm>
          <a:prstGeom prst="roundRect">
            <a:avLst>
              <a:gd name="adj" fmla="val 16667"/>
            </a:avLst>
          </a:prstGeom>
          <a:solidFill>
            <a:srgbClr val="002060"/>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Parse</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Response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9"/>
          <p:cNvSpPr/>
          <p:nvPr/>
        </p:nvSpPr>
        <p:spPr>
          <a:xfrm>
            <a:off x="1908003" y="4073744"/>
            <a:ext cx="1419280" cy="2345410"/>
          </a:xfrm>
          <a:prstGeom prst="rect">
            <a:avLst/>
          </a:prstGeom>
          <a:solidFill>
            <a:srgbClr val="7F7F7F"/>
          </a:solidFill>
          <a:ln w="28575" cap="flat" cmpd="sng">
            <a:solidFill>
              <a:schemeClr val="lt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Javascript</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pic>
        <p:nvPicPr>
          <p:cNvPr id="227" name="Google Shape;227;p9">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412497" y="2609953"/>
            <a:ext cx="1473755" cy="1105316"/>
          </a:xfrm>
          <a:prstGeom prst="rect">
            <a:avLst/>
          </a:prstGeom>
          <a:noFill/>
          <a:ln>
            <a:noFill/>
          </a:ln>
        </p:spPr>
      </p:pic>
      <p:sp>
        <p:nvSpPr>
          <p:cNvPr id="228" name="Google Shape;228;p9"/>
          <p:cNvSpPr/>
          <p:nvPr/>
        </p:nvSpPr>
        <p:spPr>
          <a:xfrm>
            <a:off x="8102028" y="5683135"/>
            <a:ext cx="1319815"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9" name="Google Shape;229;p9"/>
          <p:cNvSpPr/>
          <p:nvPr/>
        </p:nvSpPr>
        <p:spPr>
          <a:xfrm>
            <a:off x="6396262" y="4400416"/>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Shell</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0" name="Google Shape;230;p9">
            <a:extLst>
              <a:ext uri="{C183D7F6-B498-43B3-948B-1728B52AA6E4}">
                <adec:decorative xmlns:adec="http://schemas.microsoft.com/office/drawing/2017/decorative" val="1"/>
              </a:ext>
            </a:extLst>
          </p:cNvPr>
          <p:cNvCxnSpPr>
            <a:endCxn id="203" idx="1"/>
          </p:cNvCxnSpPr>
          <p:nvPr/>
        </p:nvCxnSpPr>
        <p:spPr>
          <a:xfrm>
            <a:off x="1337167" y="1543230"/>
            <a:ext cx="5010000" cy="75300"/>
          </a:xfrm>
          <a:prstGeom prst="straightConnector1">
            <a:avLst/>
          </a:prstGeom>
          <a:noFill/>
          <a:ln w="38100" cap="flat" cmpd="sng">
            <a:solidFill>
              <a:srgbClr val="FFFF00"/>
            </a:solidFill>
            <a:prstDash val="solid"/>
            <a:miter lim="800000"/>
            <a:headEnd type="none" w="sm" len="sm"/>
            <a:tailEnd type="triangle" w="med" len="med"/>
          </a:ln>
        </p:spPr>
      </p:cxnSp>
      <p:cxnSp>
        <p:nvCxnSpPr>
          <p:cNvPr id="231" name="Google Shape;231;p9">
            <a:extLst>
              <a:ext uri="{C183D7F6-B498-43B3-948B-1728B52AA6E4}">
                <adec:decorative xmlns:adec="http://schemas.microsoft.com/office/drawing/2017/decorative" val="1"/>
              </a:ext>
            </a:extLst>
          </p:cNvPr>
          <p:cNvCxnSpPr>
            <a:stCxn id="204" idx="1"/>
            <a:endCxn id="225" idx="3"/>
          </p:cNvCxnSpPr>
          <p:nvPr/>
        </p:nvCxnSpPr>
        <p:spPr>
          <a:xfrm rot="10800000">
            <a:off x="3318967" y="3177640"/>
            <a:ext cx="3028200" cy="15000"/>
          </a:xfrm>
          <a:prstGeom prst="straightConnector1">
            <a:avLst/>
          </a:prstGeom>
          <a:noFill/>
          <a:ln w="38100" cap="flat" cmpd="sng">
            <a:solidFill>
              <a:srgbClr val="FFFF00"/>
            </a:solidFill>
            <a:prstDash val="solid"/>
            <a:miter lim="800000"/>
            <a:headEnd type="none" w="sm" len="sm"/>
            <a:tailEnd type="triangle" w="med" len="med"/>
          </a:ln>
        </p:spPr>
      </p:cxnSp>
      <p:cxnSp>
        <p:nvCxnSpPr>
          <p:cNvPr id="232" name="Google Shape;232;p9">
            <a:extLst>
              <a:ext uri="{C183D7F6-B498-43B3-948B-1728B52AA6E4}">
                <adec:decorative xmlns:adec="http://schemas.microsoft.com/office/drawing/2017/decorative" val="1"/>
              </a:ext>
            </a:extLst>
          </p:cNvPr>
          <p:cNvCxnSpPr>
            <a:stCxn id="225" idx="1"/>
            <a:endCxn id="224" idx="3"/>
          </p:cNvCxnSpPr>
          <p:nvPr/>
        </p:nvCxnSpPr>
        <p:spPr>
          <a:xfrm flipH="1">
            <a:off x="1595587" y="3177625"/>
            <a:ext cx="492900" cy="279900"/>
          </a:xfrm>
          <a:prstGeom prst="straightConnector1">
            <a:avLst/>
          </a:prstGeom>
          <a:noFill/>
          <a:ln w="38100" cap="flat" cmpd="sng">
            <a:solidFill>
              <a:srgbClr val="FFFF00"/>
            </a:solidFill>
            <a:prstDash val="solid"/>
            <a:miter lim="800000"/>
            <a:headEnd type="none" w="sm" len="sm"/>
            <a:tailEnd type="triangle" w="med" len="med"/>
          </a:ln>
        </p:spPr>
      </p:cxnSp>
      <p:sp>
        <p:nvSpPr>
          <p:cNvPr id="233" name="Google Shape;233;p9"/>
          <p:cNvSpPr/>
          <p:nvPr/>
        </p:nvSpPr>
        <p:spPr>
          <a:xfrm>
            <a:off x="6428560" y="5430454"/>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4" name="Google Shape;234;p9">
            <a:extLst>
              <a:ext uri="{C183D7F6-B498-43B3-948B-1728B52AA6E4}">
                <adec:decorative xmlns:adec="http://schemas.microsoft.com/office/drawing/2017/decorative" val="1"/>
              </a:ext>
            </a:extLst>
          </p:cNvPr>
          <p:cNvCxnSpPr>
            <a:stCxn id="218" idx="1"/>
            <a:endCxn id="229" idx="3"/>
          </p:cNvCxnSpPr>
          <p:nvPr/>
        </p:nvCxnSpPr>
        <p:spPr>
          <a:xfrm rot="10800000">
            <a:off x="7482887" y="4696768"/>
            <a:ext cx="638400" cy="235200"/>
          </a:xfrm>
          <a:prstGeom prst="straightConnector1">
            <a:avLst/>
          </a:prstGeom>
          <a:noFill/>
          <a:ln w="38100" cap="flat" cmpd="sng">
            <a:solidFill>
              <a:schemeClr val="lt1"/>
            </a:solidFill>
            <a:prstDash val="solid"/>
            <a:miter lim="800000"/>
            <a:headEnd type="none" w="sm" len="sm"/>
            <a:tailEnd type="triangle" w="med" len="med"/>
          </a:ln>
        </p:spPr>
      </p:cxnSp>
      <p:cxnSp>
        <p:nvCxnSpPr>
          <p:cNvPr id="235" name="Google Shape;235;p9">
            <a:extLst>
              <a:ext uri="{C183D7F6-B498-43B3-948B-1728B52AA6E4}">
                <adec:decorative xmlns:adec="http://schemas.microsoft.com/office/drawing/2017/decorative" val="1"/>
              </a:ext>
            </a:extLst>
          </p:cNvPr>
          <p:cNvCxnSpPr>
            <a:stCxn id="218" idx="1"/>
            <a:endCxn id="233" idx="3"/>
          </p:cNvCxnSpPr>
          <p:nvPr/>
        </p:nvCxnSpPr>
        <p:spPr>
          <a:xfrm flipH="1">
            <a:off x="7515287" y="4931968"/>
            <a:ext cx="606000" cy="794700"/>
          </a:xfrm>
          <a:prstGeom prst="straightConnector1">
            <a:avLst/>
          </a:prstGeom>
          <a:noFill/>
          <a:ln w="38100" cap="flat" cmpd="sng">
            <a:solidFill>
              <a:schemeClr val="lt1"/>
            </a:solidFill>
            <a:prstDash val="solid"/>
            <a:miter lim="800000"/>
            <a:headEnd type="triangle" w="med" len="med"/>
            <a:tailEnd type="triangle" w="med" len="med"/>
          </a:ln>
        </p:spPr>
      </p:cxnSp>
      <p:cxnSp>
        <p:nvCxnSpPr>
          <p:cNvPr id="236" name="Google Shape;236;p9">
            <a:extLst>
              <a:ext uri="{C183D7F6-B498-43B3-948B-1728B52AA6E4}">
                <adec:decorative xmlns:adec="http://schemas.microsoft.com/office/drawing/2017/decorative" val="1"/>
              </a:ext>
            </a:extLst>
          </p:cNvPr>
          <p:cNvCxnSpPr>
            <a:stCxn id="228" idx="1"/>
            <a:endCxn id="233" idx="3"/>
          </p:cNvCxnSpPr>
          <p:nvPr/>
        </p:nvCxnSpPr>
        <p:spPr>
          <a:xfrm rot="10800000">
            <a:off x="7515228" y="5726678"/>
            <a:ext cx="586800" cy="207300"/>
          </a:xfrm>
          <a:prstGeom prst="straightConnector1">
            <a:avLst/>
          </a:prstGeom>
          <a:noFill/>
          <a:ln w="38100" cap="flat" cmpd="sng">
            <a:solidFill>
              <a:schemeClr val="lt1"/>
            </a:solidFill>
            <a:prstDash val="solid"/>
            <a:miter lim="800000"/>
            <a:headEnd type="none" w="sm" len="sm"/>
            <a:tailEnd type="triangle" w="med" len="med"/>
          </a:ln>
        </p:spPr>
      </p:cxnSp>
      <p:cxnSp>
        <p:nvCxnSpPr>
          <p:cNvPr id="237" name="Google Shape;237;p9">
            <a:extLst>
              <a:ext uri="{C183D7F6-B498-43B3-948B-1728B52AA6E4}">
                <adec:decorative xmlns:adec="http://schemas.microsoft.com/office/drawing/2017/decorative" val="1"/>
              </a:ext>
            </a:extLst>
          </p:cNvPr>
          <p:cNvCxnSpPr>
            <a:stCxn id="220" idx="1"/>
            <a:endCxn id="228" idx="3"/>
          </p:cNvCxnSpPr>
          <p:nvPr/>
        </p:nvCxnSpPr>
        <p:spPr>
          <a:xfrm flipH="1">
            <a:off x="9421728" y="5448803"/>
            <a:ext cx="468600" cy="485100"/>
          </a:xfrm>
          <a:prstGeom prst="straightConnector1">
            <a:avLst/>
          </a:prstGeom>
          <a:noFill/>
          <a:ln w="38100" cap="flat" cmpd="sng">
            <a:solidFill>
              <a:schemeClr val="lt1"/>
            </a:solidFill>
            <a:prstDash val="solid"/>
            <a:miter lim="800000"/>
            <a:headEnd type="none" w="sm" len="sm"/>
            <a:tailEnd type="triangle" w="med" len="med"/>
          </a:ln>
        </p:spPr>
      </p:cxnSp>
      <p:cxnSp>
        <p:nvCxnSpPr>
          <p:cNvPr id="238" name="Google Shape;238;p9">
            <a:extLst>
              <a:ext uri="{C183D7F6-B498-43B3-948B-1728B52AA6E4}">
                <adec:decorative xmlns:adec="http://schemas.microsoft.com/office/drawing/2017/decorative" val="1"/>
              </a:ext>
            </a:extLst>
          </p:cNvPr>
          <p:cNvCxnSpPr>
            <a:endCxn id="239" idx="2"/>
          </p:cNvCxnSpPr>
          <p:nvPr/>
        </p:nvCxnSpPr>
        <p:spPr>
          <a:xfrm rot="10800000" flipH="1">
            <a:off x="691331" y="1668102"/>
            <a:ext cx="345600" cy="1384500"/>
          </a:xfrm>
          <a:prstGeom prst="straightConnector1">
            <a:avLst/>
          </a:prstGeom>
          <a:noFill/>
          <a:ln w="38100" cap="flat" cmpd="sng">
            <a:solidFill>
              <a:srgbClr val="FFFF00"/>
            </a:solidFill>
            <a:prstDash val="solid"/>
            <a:miter lim="800000"/>
            <a:headEnd type="none" w="sm" len="sm"/>
            <a:tailEnd type="triangle" w="med" len="med"/>
          </a:ln>
        </p:spPr>
      </p:cxnSp>
      <p:cxnSp>
        <p:nvCxnSpPr>
          <p:cNvPr id="240" name="Google Shape;240;p9">
            <a:extLst>
              <a:ext uri="{C183D7F6-B498-43B3-948B-1728B52AA6E4}">
                <adec:decorative xmlns:adec="http://schemas.microsoft.com/office/drawing/2017/decorative" val="1"/>
              </a:ext>
            </a:extLst>
          </p:cNvPr>
          <p:cNvCxnSpPr>
            <a:stCxn id="224" idx="1"/>
          </p:cNvCxnSpPr>
          <p:nvPr/>
        </p:nvCxnSpPr>
        <p:spPr>
          <a:xfrm rot="10800000">
            <a:off x="669262" y="3052616"/>
            <a:ext cx="409500" cy="405000"/>
          </a:xfrm>
          <a:prstGeom prst="straightConnector1">
            <a:avLst/>
          </a:prstGeom>
          <a:noFill/>
          <a:ln w="38100" cap="flat" cmpd="sng">
            <a:solidFill>
              <a:srgbClr val="FFFF00"/>
            </a:solidFill>
            <a:prstDash val="solid"/>
            <a:miter lim="800000"/>
            <a:headEnd type="none" w="sm" len="sm"/>
            <a:tailEnd type="triangle" w="med" len="med"/>
          </a:ln>
        </p:spPr>
      </p:cxnSp>
      <p:sp>
        <p:nvSpPr>
          <p:cNvPr id="239" name="Google Shape;239;p9"/>
          <p:cNvSpPr/>
          <p:nvPr/>
        </p:nvSpPr>
        <p:spPr>
          <a:xfrm>
            <a:off x="692725" y="1396262"/>
            <a:ext cx="688412" cy="271840"/>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Click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1" name="Google Shape;241;p9">
            <a:extLst>
              <a:ext uri="{C183D7F6-B498-43B3-948B-1728B52AA6E4}">
                <adec:decorative xmlns:adec="http://schemas.microsoft.com/office/drawing/2017/decorative" val="1"/>
              </a:ext>
            </a:extLst>
          </p:cNvPr>
          <p:cNvCxnSpPr/>
          <p:nvPr/>
        </p:nvCxnSpPr>
        <p:spPr>
          <a:xfrm>
            <a:off x="6890506" y="2135365"/>
            <a:ext cx="196094"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2" name="Google Shape;242;p9">
            <a:extLst>
              <a:ext uri="{C183D7F6-B498-43B3-948B-1728B52AA6E4}">
                <adec:decorative xmlns:adec="http://schemas.microsoft.com/office/drawing/2017/decorative" val="1"/>
              </a:ext>
            </a:extLst>
          </p:cNvPr>
          <p:cNvCxnSpPr/>
          <p:nvPr/>
        </p:nvCxnSpPr>
        <p:spPr>
          <a:xfrm flipH="1">
            <a:off x="6629400" y="2135365"/>
            <a:ext cx="261106"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3" name="Google Shape;243;p9">
            <a:extLst>
              <a:ext uri="{C183D7F6-B498-43B3-948B-1728B52AA6E4}">
                <adec:decorative xmlns:adec="http://schemas.microsoft.com/office/drawing/2017/decorative" val="1"/>
              </a:ext>
            </a:extLst>
          </p:cNvPr>
          <p:cNvCxnSpPr>
            <a:stCxn id="216" idx="3"/>
            <a:endCxn id="206" idx="2"/>
          </p:cNvCxnSpPr>
          <p:nvPr/>
        </p:nvCxnSpPr>
        <p:spPr>
          <a:xfrm rot="10800000" flipH="1">
            <a:off x="9815644" y="3421050"/>
            <a:ext cx="957900" cy="294900"/>
          </a:xfrm>
          <a:prstGeom prst="straightConnector1">
            <a:avLst/>
          </a:prstGeom>
          <a:noFill/>
          <a:ln w="38100" cap="flat" cmpd="sng">
            <a:solidFill>
              <a:schemeClr val="lt1"/>
            </a:solidFill>
            <a:prstDash val="solid"/>
            <a:miter lim="800000"/>
            <a:headEnd type="none" w="sm" len="sm"/>
            <a:tailEnd type="triangle" w="med" len="med"/>
          </a:ln>
        </p:spPr>
      </p:cxnSp>
      <p:cxnSp>
        <p:nvCxnSpPr>
          <p:cNvPr id="244" name="Google Shape;244;p9">
            <a:extLst>
              <a:ext uri="{C183D7F6-B498-43B3-948B-1728B52AA6E4}">
                <adec:decorative xmlns:adec="http://schemas.microsoft.com/office/drawing/2017/decorative" val="1"/>
              </a:ext>
            </a:extLst>
          </p:cNvPr>
          <p:cNvCxnSpPr>
            <a:stCxn id="218" idx="0"/>
            <a:endCxn id="216" idx="2"/>
          </p:cNvCxnSpPr>
          <p:nvPr/>
        </p:nvCxnSpPr>
        <p:spPr>
          <a:xfrm rot="10800000" flipH="1">
            <a:off x="8664626" y="3966934"/>
            <a:ext cx="473100" cy="448200"/>
          </a:xfrm>
          <a:prstGeom prst="straightConnector1">
            <a:avLst/>
          </a:prstGeom>
          <a:noFill/>
          <a:ln w="38100" cap="flat" cmpd="sng">
            <a:solidFill>
              <a:schemeClr val="lt1"/>
            </a:solidFill>
            <a:prstDash val="solid"/>
            <a:miter lim="800000"/>
            <a:headEnd type="none" w="sm" len="sm"/>
            <a:tailEnd type="triangle" w="med" len="med"/>
          </a:ln>
        </p:spPr>
      </p:cxnSp>
    </p:spTree>
    <p:extLst>
      <p:ext uri="{BB962C8B-B14F-4D97-AF65-F5344CB8AC3E}">
        <p14:creationId xmlns:p14="http://schemas.microsoft.com/office/powerpoint/2010/main" val="451406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Title 1" hidden="1">
            <a:extLst>
              <a:ext uri="{FF2B5EF4-FFF2-40B4-BE49-F238E27FC236}">
                <a16:creationId xmlns:a16="http://schemas.microsoft.com/office/drawing/2014/main" id="{5D1A07E0-5CE3-284C-81FD-B6DDC66CD8D5}"/>
              </a:ext>
            </a:extLst>
          </p:cNvPr>
          <p:cNvSpPr>
            <a:spLocks noGrp="1"/>
          </p:cNvSpPr>
          <p:nvPr>
            <p:ph type="ctrTitle"/>
          </p:nvPr>
        </p:nvSpPr>
        <p:spPr/>
        <p:txBody>
          <a:bodyPr/>
          <a:lstStyle/>
          <a:p>
            <a:r>
              <a:rPr lang="en-US" altLang="zh-CN" dirty="0">
                <a:solidFill>
                  <a:schemeClr val="bg1"/>
                </a:solidFill>
              </a:rPr>
              <a:t>A</a:t>
            </a:r>
            <a:r>
              <a:rPr lang="zh-CN" altLang="en-US" dirty="0">
                <a:solidFill>
                  <a:schemeClr val="bg1"/>
                </a:solidFill>
              </a:rPr>
              <a:t> </a:t>
            </a:r>
            <a:r>
              <a:rPr lang="en-US" altLang="zh-CN" dirty="0">
                <a:solidFill>
                  <a:schemeClr val="bg1"/>
                </a:solidFill>
              </a:rPr>
              <a:t>diagram</a:t>
            </a:r>
            <a:endParaRPr lang="en-US" dirty="0">
              <a:solidFill>
                <a:schemeClr val="bg1"/>
              </a:solidFill>
            </a:endParaRPr>
          </a:p>
        </p:txBody>
      </p:sp>
      <p:sp>
        <p:nvSpPr>
          <p:cNvPr id="199" name="Google Shape;199;p9"/>
          <p:cNvSpPr/>
          <p:nvPr/>
        </p:nvSpPr>
        <p:spPr>
          <a:xfrm>
            <a:off x="4733342" y="278098"/>
            <a:ext cx="7215642"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Linux</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9"/>
          <p:cNvSpPr/>
          <p:nvPr/>
        </p:nvSpPr>
        <p:spPr>
          <a:xfrm>
            <a:off x="873960" y="278098"/>
            <a:ext cx="2465935"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Browser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9"/>
          <p:cNvSpPr/>
          <p:nvPr/>
        </p:nvSpPr>
        <p:spPr>
          <a:xfrm>
            <a:off x="5987216" y="870579"/>
            <a:ext cx="5702276" cy="5548575"/>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Django</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2" name="Google Shape;202;p9"/>
          <p:cNvSpPr txBox="1"/>
          <p:nvPr/>
        </p:nvSpPr>
        <p:spPr>
          <a:xfrm>
            <a:off x="5987216" y="404858"/>
            <a:ext cx="1295291" cy="369332"/>
          </a:xfrm>
          <a:prstGeom prst="rect">
            <a:avLst/>
          </a:prstGeom>
          <a:solidFill>
            <a:schemeClr val="dk1"/>
          </a:solid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WGSIConfig</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3" name="Google Shape;203;p9"/>
          <p:cNvSpPr/>
          <p:nvPr/>
        </p:nvSpPr>
        <p:spPr>
          <a:xfrm>
            <a:off x="6347167" y="1101696"/>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Routing</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9"/>
          <p:cNvSpPr/>
          <p:nvPr/>
        </p:nvSpPr>
        <p:spPr>
          <a:xfrm>
            <a:off x="6347167" y="2675805"/>
            <a:ext cx="1086678" cy="1033669"/>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9"/>
          <p:cNvSpPr/>
          <p:nvPr/>
        </p:nvSpPr>
        <p:spPr>
          <a:xfrm>
            <a:off x="9813128" y="4173528"/>
            <a:ext cx="1577009" cy="646266"/>
          </a:xfrm>
          <a:prstGeom prst="can">
            <a:avLst>
              <a:gd name="adj" fmla="val 25000"/>
            </a:avLst>
          </a:prstGeom>
          <a:solidFill>
            <a:srgbClr val="0070C0"/>
          </a:solidFill>
          <a:ln w="12700" cap="flat" cmpd="sng">
            <a:solidFill>
              <a:srgbClr val="1D7F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Database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9"/>
          <p:cNvSpPr/>
          <p:nvPr/>
        </p:nvSpPr>
        <p:spPr>
          <a:xfrm>
            <a:off x="10090027" y="2904193"/>
            <a:ext cx="1367113"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Templates</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07" name="Google Shape;207;p9"/>
          <p:cNvSpPr/>
          <p:nvPr/>
        </p:nvSpPr>
        <p:spPr>
          <a:xfrm>
            <a:off x="7933975" y="404637"/>
            <a:ext cx="1603514" cy="369554"/>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settings.py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cxnSp>
        <p:nvCxnSpPr>
          <p:cNvPr id="208" name="Google Shape;208;p9">
            <a:extLst>
              <a:ext uri="{C183D7F6-B498-43B3-948B-1728B52AA6E4}">
                <adec:decorative xmlns:adec="http://schemas.microsoft.com/office/drawing/2017/decorative" val="1"/>
              </a:ext>
            </a:extLst>
          </p:cNvPr>
          <p:cNvCxnSpPr/>
          <p:nvPr/>
        </p:nvCxnSpPr>
        <p:spPr>
          <a:xfrm flipH="1">
            <a:off x="7208365" y="589414"/>
            <a:ext cx="725611" cy="110"/>
          </a:xfrm>
          <a:prstGeom prst="straightConnector1">
            <a:avLst/>
          </a:prstGeom>
          <a:noFill/>
          <a:ln w="38100" cap="flat" cmpd="sng">
            <a:solidFill>
              <a:schemeClr val="lt1"/>
            </a:solidFill>
            <a:prstDash val="solid"/>
            <a:miter lim="800000"/>
            <a:headEnd type="none" w="sm" len="sm"/>
            <a:tailEnd type="triangle" w="med" len="med"/>
          </a:ln>
        </p:spPr>
      </p:cxnSp>
      <p:sp>
        <p:nvSpPr>
          <p:cNvPr id="209" name="Google Shape;209;p9"/>
          <p:cNvSpPr/>
          <p:nvPr/>
        </p:nvSpPr>
        <p:spPr>
          <a:xfrm>
            <a:off x="4999929"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G</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I</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b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b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X</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cxnSp>
        <p:nvCxnSpPr>
          <p:cNvPr id="210" name="Google Shape;210;p9">
            <a:extLst>
              <a:ext uri="{C183D7F6-B498-43B3-948B-1728B52AA6E4}">
                <adec:decorative xmlns:adec="http://schemas.microsoft.com/office/drawing/2017/decorative" val="1"/>
              </a:ext>
            </a:extLst>
          </p:cNvPr>
          <p:cNvCxnSpPr>
            <a:stCxn id="211" idx="1"/>
            <a:endCxn id="203" idx="3"/>
          </p:cNvCxnSpPr>
          <p:nvPr/>
        </p:nvCxnSpPr>
        <p:spPr>
          <a:xfrm flipH="1">
            <a:off x="7433812" y="1610800"/>
            <a:ext cx="1404900" cy="7800"/>
          </a:xfrm>
          <a:prstGeom prst="straightConnector1">
            <a:avLst/>
          </a:prstGeom>
          <a:noFill/>
          <a:ln w="38100" cap="flat" cmpd="sng">
            <a:solidFill>
              <a:schemeClr val="lt1"/>
            </a:solidFill>
            <a:prstDash val="solid"/>
            <a:miter lim="800000"/>
            <a:headEnd type="none" w="sm" len="sm"/>
            <a:tailEnd type="triangle" w="med" len="med"/>
          </a:ln>
        </p:spPr>
      </p:cxnSp>
      <p:cxnSp>
        <p:nvCxnSpPr>
          <p:cNvPr id="212" name="Google Shape;212;p9">
            <a:extLst>
              <a:ext uri="{C183D7F6-B498-43B3-948B-1728B52AA6E4}">
                <adec:decorative xmlns:adec="http://schemas.microsoft.com/office/drawing/2017/decorative" val="1"/>
              </a:ext>
            </a:extLst>
          </p:cNvPr>
          <p:cNvCxnSpPr>
            <a:stCxn id="213" idx="1"/>
            <a:endCxn id="204" idx="3"/>
          </p:cNvCxnSpPr>
          <p:nvPr/>
        </p:nvCxnSpPr>
        <p:spPr>
          <a:xfrm flipH="1">
            <a:off x="7433824" y="2574964"/>
            <a:ext cx="1026000" cy="617700"/>
          </a:xfrm>
          <a:prstGeom prst="straightConnector1">
            <a:avLst/>
          </a:prstGeom>
          <a:noFill/>
          <a:ln w="38100" cap="flat" cmpd="sng">
            <a:solidFill>
              <a:schemeClr val="lt1"/>
            </a:solidFill>
            <a:prstDash val="solid"/>
            <a:miter lim="800000"/>
            <a:headEnd type="none" w="sm" len="sm"/>
            <a:tailEnd type="triangle" w="med" len="med"/>
          </a:ln>
        </p:spPr>
      </p:cxnSp>
      <p:cxnSp>
        <p:nvCxnSpPr>
          <p:cNvPr id="214" name="Google Shape;214;p9">
            <a:extLst>
              <a:ext uri="{C183D7F6-B498-43B3-948B-1728B52AA6E4}">
                <adec:decorative xmlns:adec="http://schemas.microsoft.com/office/drawing/2017/decorative" val="1"/>
              </a:ext>
            </a:extLst>
          </p:cNvPr>
          <p:cNvCxnSpPr>
            <a:stCxn id="206" idx="1"/>
            <a:endCxn id="204" idx="3"/>
          </p:cNvCxnSpPr>
          <p:nvPr/>
        </p:nvCxnSpPr>
        <p:spPr>
          <a:xfrm flipH="1">
            <a:off x="7433827" y="3162611"/>
            <a:ext cx="2656200" cy="30000"/>
          </a:xfrm>
          <a:prstGeom prst="straightConnector1">
            <a:avLst/>
          </a:prstGeom>
          <a:noFill/>
          <a:ln w="38100" cap="flat" cmpd="sng">
            <a:solidFill>
              <a:schemeClr val="lt1"/>
            </a:solidFill>
            <a:prstDash val="solid"/>
            <a:miter lim="800000"/>
            <a:headEnd type="none" w="sm" len="sm"/>
            <a:tailEnd type="triangle" w="med" len="med"/>
          </a:ln>
        </p:spPr>
      </p:cxnSp>
      <p:cxnSp>
        <p:nvCxnSpPr>
          <p:cNvPr id="215" name="Google Shape;215;p9">
            <a:extLst>
              <a:ext uri="{C183D7F6-B498-43B3-948B-1728B52AA6E4}">
                <adec:decorative xmlns:adec="http://schemas.microsoft.com/office/drawing/2017/decorative" val="1"/>
              </a:ext>
            </a:extLst>
          </p:cNvPr>
          <p:cNvCxnSpPr>
            <a:stCxn id="216" idx="1"/>
            <a:endCxn id="204" idx="3"/>
          </p:cNvCxnSpPr>
          <p:nvPr/>
        </p:nvCxnSpPr>
        <p:spPr>
          <a:xfrm rot="10800000">
            <a:off x="7433824" y="3192750"/>
            <a:ext cx="1026000" cy="523200"/>
          </a:xfrm>
          <a:prstGeom prst="straightConnector1">
            <a:avLst/>
          </a:prstGeom>
          <a:noFill/>
          <a:ln w="38100" cap="flat" cmpd="sng">
            <a:solidFill>
              <a:schemeClr val="lt1"/>
            </a:solidFill>
            <a:prstDash val="solid"/>
            <a:miter lim="800000"/>
            <a:headEnd type="none" w="sm" len="sm"/>
            <a:tailEnd type="triangle" w="med" len="med"/>
          </a:ln>
        </p:spPr>
      </p:cxnSp>
      <p:cxnSp>
        <p:nvCxnSpPr>
          <p:cNvPr id="217" name="Google Shape;217;p9">
            <a:extLst>
              <a:ext uri="{C183D7F6-B498-43B3-948B-1728B52AA6E4}">
                <adec:decorative xmlns:adec="http://schemas.microsoft.com/office/drawing/2017/decorative" val="1"/>
              </a:ext>
            </a:extLst>
          </p:cNvPr>
          <p:cNvCxnSpPr>
            <a:stCxn id="205" idx="2"/>
            <a:endCxn id="218" idx="3"/>
          </p:cNvCxnSpPr>
          <p:nvPr/>
        </p:nvCxnSpPr>
        <p:spPr>
          <a:xfrm flipH="1">
            <a:off x="9208028" y="4496661"/>
            <a:ext cx="605100" cy="435300"/>
          </a:xfrm>
          <a:prstGeom prst="straightConnector1">
            <a:avLst/>
          </a:prstGeom>
          <a:noFill/>
          <a:ln w="38100" cap="flat" cmpd="sng">
            <a:solidFill>
              <a:schemeClr val="lt1"/>
            </a:solidFill>
            <a:prstDash val="solid"/>
            <a:miter lim="800000"/>
            <a:headEnd type="triangle" w="med" len="med"/>
            <a:tailEnd type="triangle" w="med" len="med"/>
          </a:ln>
        </p:spPr>
      </p:cxnSp>
      <p:sp>
        <p:nvSpPr>
          <p:cNvPr id="211" name="Google Shape;211;p9"/>
          <p:cNvSpPr/>
          <p:nvPr/>
        </p:nvSpPr>
        <p:spPr>
          <a:xfrm>
            <a:off x="8838712" y="1385733"/>
            <a:ext cx="1439996" cy="450133"/>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urls.py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3" name="Google Shape;213;p9"/>
          <p:cNvSpPr/>
          <p:nvPr/>
        </p:nvSpPr>
        <p:spPr>
          <a:xfrm>
            <a:off x="8459824" y="2316546"/>
            <a:ext cx="1308844"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6" name="Google Shape;216;p9"/>
          <p:cNvSpPr/>
          <p:nvPr/>
        </p:nvSpPr>
        <p:spPr>
          <a:xfrm>
            <a:off x="8459824" y="3465107"/>
            <a:ext cx="1355820"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forms.py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8" name="Google Shape;218;p9"/>
          <p:cNvSpPr/>
          <p:nvPr/>
        </p:nvSpPr>
        <p:spPr>
          <a:xfrm>
            <a:off x="8121287" y="4415134"/>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Models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19" name="Google Shape;219;p9">
            <a:extLst>
              <a:ext uri="{C183D7F6-B498-43B3-948B-1728B52AA6E4}">
                <adec:decorative xmlns:adec="http://schemas.microsoft.com/office/drawing/2017/decorative" val="1"/>
              </a:ext>
            </a:extLst>
          </p:cNvPr>
          <p:cNvCxnSpPr>
            <a:stCxn id="220" idx="1"/>
            <a:endCxn id="218" idx="3"/>
          </p:cNvCxnSpPr>
          <p:nvPr/>
        </p:nvCxnSpPr>
        <p:spPr>
          <a:xfrm rot="10800000">
            <a:off x="9207828" y="4931903"/>
            <a:ext cx="682500" cy="516900"/>
          </a:xfrm>
          <a:prstGeom prst="straightConnector1">
            <a:avLst/>
          </a:prstGeom>
          <a:noFill/>
          <a:ln w="38100" cap="flat" cmpd="sng">
            <a:solidFill>
              <a:schemeClr val="lt1"/>
            </a:solidFill>
            <a:prstDash val="solid"/>
            <a:miter lim="800000"/>
            <a:headEnd type="none" w="sm" len="sm"/>
            <a:tailEnd type="triangle" w="med" len="med"/>
          </a:ln>
        </p:spPr>
      </p:cxnSp>
      <p:cxnSp>
        <p:nvCxnSpPr>
          <p:cNvPr id="221" name="Google Shape;221;p9">
            <a:extLst>
              <a:ext uri="{C183D7F6-B498-43B3-948B-1728B52AA6E4}">
                <adec:decorative xmlns:adec="http://schemas.microsoft.com/office/drawing/2017/decorative" val="1"/>
              </a:ext>
            </a:extLst>
          </p:cNvPr>
          <p:cNvCxnSpPr>
            <a:endCxn id="204" idx="0"/>
          </p:cNvCxnSpPr>
          <p:nvPr/>
        </p:nvCxnSpPr>
        <p:spPr>
          <a:xfrm>
            <a:off x="6890506" y="2135505"/>
            <a:ext cx="0" cy="540300"/>
          </a:xfrm>
          <a:prstGeom prst="straightConnector1">
            <a:avLst/>
          </a:prstGeom>
          <a:noFill/>
          <a:ln w="38100" cap="flat" cmpd="sng">
            <a:solidFill>
              <a:srgbClr val="FFFF00"/>
            </a:solidFill>
            <a:prstDash val="solid"/>
            <a:miter lim="800000"/>
            <a:headEnd type="none" w="sm" len="sm"/>
            <a:tailEnd type="triangle" w="med" len="med"/>
          </a:ln>
        </p:spPr>
      </p:cxnSp>
      <p:cxnSp>
        <p:nvCxnSpPr>
          <p:cNvPr id="222" name="Google Shape;222;p9">
            <a:extLst>
              <a:ext uri="{C183D7F6-B498-43B3-948B-1728B52AA6E4}">
                <adec:decorative xmlns:adec="http://schemas.microsoft.com/office/drawing/2017/decorative" val="1"/>
              </a:ext>
            </a:extLst>
          </p:cNvPr>
          <p:cNvCxnSpPr>
            <a:stCxn id="218" idx="0"/>
            <a:endCxn id="204" idx="2"/>
          </p:cNvCxnSpPr>
          <p:nvPr/>
        </p:nvCxnSpPr>
        <p:spPr>
          <a:xfrm rot="10800000">
            <a:off x="6890426" y="3709534"/>
            <a:ext cx="1774200" cy="705600"/>
          </a:xfrm>
          <a:prstGeom prst="straightConnector1">
            <a:avLst/>
          </a:prstGeom>
          <a:noFill/>
          <a:ln w="38100" cap="flat" cmpd="sng">
            <a:solidFill>
              <a:schemeClr val="lt1"/>
            </a:solidFill>
            <a:prstDash val="solid"/>
            <a:miter lim="800000"/>
            <a:headEnd type="triangle" w="med" len="med"/>
            <a:tailEnd type="triangle" w="med" len="med"/>
          </a:ln>
        </p:spPr>
      </p:cxnSp>
      <p:sp>
        <p:nvSpPr>
          <p:cNvPr id="223" name="Google Shape;223;p9">
            <a:extLst>
              <a:ext uri="{C183D7F6-B498-43B3-948B-1728B52AA6E4}">
                <adec:decorative xmlns:adec="http://schemas.microsoft.com/office/drawing/2017/decorative" val="1"/>
              </a:ext>
            </a:extLst>
          </p:cNvPr>
          <p:cNvSpPr/>
          <p:nvPr/>
        </p:nvSpPr>
        <p:spPr>
          <a:xfrm>
            <a:off x="3585593" y="2064215"/>
            <a:ext cx="934720" cy="653442"/>
          </a:xfrm>
          <a:prstGeom prst="cloudCallout">
            <a:avLst>
              <a:gd name="adj1" fmla="val 906"/>
              <a:gd name="adj2" fmla="val -1249"/>
            </a:avLst>
          </a:prstGeom>
          <a:solidFill>
            <a:srgbClr val="FEFEFE"/>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20" name="Google Shape;220;p9"/>
          <p:cNvSpPr/>
          <p:nvPr/>
        </p:nvSpPr>
        <p:spPr>
          <a:xfrm>
            <a:off x="9890328" y="5197960"/>
            <a:ext cx="1357391"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models.py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4" name="Google Shape;224;p9"/>
          <p:cNvSpPr/>
          <p:nvPr/>
        </p:nvSpPr>
        <p:spPr>
          <a:xfrm>
            <a:off x="1078762"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O</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9"/>
          <p:cNvSpPr/>
          <p:nvPr/>
        </p:nvSpPr>
        <p:spPr>
          <a:xfrm>
            <a:off x="2088487" y="2703730"/>
            <a:ext cx="1230519" cy="947790"/>
          </a:xfrm>
          <a:prstGeom prst="roundRect">
            <a:avLst>
              <a:gd name="adj" fmla="val 16667"/>
            </a:avLst>
          </a:prstGeom>
          <a:solidFill>
            <a:srgbClr val="002060"/>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Parse</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Response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9"/>
          <p:cNvSpPr/>
          <p:nvPr/>
        </p:nvSpPr>
        <p:spPr>
          <a:xfrm>
            <a:off x="1908003" y="4073744"/>
            <a:ext cx="1419280" cy="2345410"/>
          </a:xfrm>
          <a:prstGeom prst="rect">
            <a:avLst/>
          </a:prstGeom>
          <a:solidFill>
            <a:srgbClr val="7F7F7F"/>
          </a:solidFill>
          <a:ln w="28575" cap="flat" cmpd="sng">
            <a:solidFill>
              <a:schemeClr val="lt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Javascript</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pic>
        <p:nvPicPr>
          <p:cNvPr id="227" name="Google Shape;227;p9">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412497" y="2609953"/>
            <a:ext cx="1473755" cy="1105316"/>
          </a:xfrm>
          <a:prstGeom prst="rect">
            <a:avLst/>
          </a:prstGeom>
          <a:noFill/>
          <a:ln>
            <a:noFill/>
          </a:ln>
        </p:spPr>
      </p:pic>
      <p:sp>
        <p:nvSpPr>
          <p:cNvPr id="228" name="Google Shape;228;p9"/>
          <p:cNvSpPr/>
          <p:nvPr/>
        </p:nvSpPr>
        <p:spPr>
          <a:xfrm>
            <a:off x="8102028" y="5683135"/>
            <a:ext cx="1319815"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9" name="Google Shape;229;p9"/>
          <p:cNvSpPr/>
          <p:nvPr/>
        </p:nvSpPr>
        <p:spPr>
          <a:xfrm>
            <a:off x="6396262" y="4400416"/>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Shell</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0" name="Google Shape;230;p9">
            <a:extLst>
              <a:ext uri="{C183D7F6-B498-43B3-948B-1728B52AA6E4}">
                <adec:decorative xmlns:adec="http://schemas.microsoft.com/office/drawing/2017/decorative" val="1"/>
              </a:ext>
            </a:extLst>
          </p:cNvPr>
          <p:cNvCxnSpPr>
            <a:endCxn id="203" idx="1"/>
          </p:cNvCxnSpPr>
          <p:nvPr/>
        </p:nvCxnSpPr>
        <p:spPr>
          <a:xfrm>
            <a:off x="1337167" y="1543230"/>
            <a:ext cx="5010000" cy="75300"/>
          </a:xfrm>
          <a:prstGeom prst="straightConnector1">
            <a:avLst/>
          </a:prstGeom>
          <a:noFill/>
          <a:ln w="38100" cap="flat" cmpd="sng">
            <a:solidFill>
              <a:srgbClr val="FFFF00"/>
            </a:solidFill>
            <a:prstDash val="solid"/>
            <a:miter lim="800000"/>
            <a:headEnd type="none" w="sm" len="sm"/>
            <a:tailEnd type="triangle" w="med" len="med"/>
          </a:ln>
        </p:spPr>
      </p:cxnSp>
      <p:cxnSp>
        <p:nvCxnSpPr>
          <p:cNvPr id="231" name="Google Shape;231;p9">
            <a:extLst>
              <a:ext uri="{C183D7F6-B498-43B3-948B-1728B52AA6E4}">
                <adec:decorative xmlns:adec="http://schemas.microsoft.com/office/drawing/2017/decorative" val="1"/>
              </a:ext>
            </a:extLst>
          </p:cNvPr>
          <p:cNvCxnSpPr>
            <a:stCxn id="204" idx="1"/>
            <a:endCxn id="225" idx="3"/>
          </p:cNvCxnSpPr>
          <p:nvPr/>
        </p:nvCxnSpPr>
        <p:spPr>
          <a:xfrm rot="10800000">
            <a:off x="3318967" y="3177640"/>
            <a:ext cx="3028200" cy="15000"/>
          </a:xfrm>
          <a:prstGeom prst="straightConnector1">
            <a:avLst/>
          </a:prstGeom>
          <a:noFill/>
          <a:ln w="38100" cap="flat" cmpd="sng">
            <a:solidFill>
              <a:srgbClr val="FFFF00"/>
            </a:solidFill>
            <a:prstDash val="solid"/>
            <a:miter lim="800000"/>
            <a:headEnd type="none" w="sm" len="sm"/>
            <a:tailEnd type="triangle" w="med" len="med"/>
          </a:ln>
        </p:spPr>
      </p:cxnSp>
      <p:cxnSp>
        <p:nvCxnSpPr>
          <p:cNvPr id="232" name="Google Shape;232;p9">
            <a:extLst>
              <a:ext uri="{C183D7F6-B498-43B3-948B-1728B52AA6E4}">
                <adec:decorative xmlns:adec="http://schemas.microsoft.com/office/drawing/2017/decorative" val="1"/>
              </a:ext>
            </a:extLst>
          </p:cNvPr>
          <p:cNvCxnSpPr>
            <a:stCxn id="225" idx="1"/>
            <a:endCxn id="224" idx="3"/>
          </p:cNvCxnSpPr>
          <p:nvPr/>
        </p:nvCxnSpPr>
        <p:spPr>
          <a:xfrm flipH="1">
            <a:off x="1595587" y="3177625"/>
            <a:ext cx="492900" cy="279900"/>
          </a:xfrm>
          <a:prstGeom prst="straightConnector1">
            <a:avLst/>
          </a:prstGeom>
          <a:noFill/>
          <a:ln w="38100" cap="flat" cmpd="sng">
            <a:solidFill>
              <a:srgbClr val="FFFF00"/>
            </a:solidFill>
            <a:prstDash val="solid"/>
            <a:miter lim="800000"/>
            <a:headEnd type="none" w="sm" len="sm"/>
            <a:tailEnd type="triangle" w="med" len="med"/>
          </a:ln>
        </p:spPr>
      </p:cxnSp>
      <p:sp>
        <p:nvSpPr>
          <p:cNvPr id="233" name="Google Shape;233;p9"/>
          <p:cNvSpPr/>
          <p:nvPr/>
        </p:nvSpPr>
        <p:spPr>
          <a:xfrm>
            <a:off x="6428560" y="5430454"/>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4" name="Google Shape;234;p9">
            <a:extLst>
              <a:ext uri="{C183D7F6-B498-43B3-948B-1728B52AA6E4}">
                <adec:decorative xmlns:adec="http://schemas.microsoft.com/office/drawing/2017/decorative" val="1"/>
              </a:ext>
            </a:extLst>
          </p:cNvPr>
          <p:cNvCxnSpPr>
            <a:stCxn id="218" idx="1"/>
            <a:endCxn id="229" idx="3"/>
          </p:cNvCxnSpPr>
          <p:nvPr/>
        </p:nvCxnSpPr>
        <p:spPr>
          <a:xfrm rot="10800000">
            <a:off x="7482887" y="4696768"/>
            <a:ext cx="638400" cy="235200"/>
          </a:xfrm>
          <a:prstGeom prst="straightConnector1">
            <a:avLst/>
          </a:prstGeom>
          <a:noFill/>
          <a:ln w="38100" cap="flat" cmpd="sng">
            <a:solidFill>
              <a:schemeClr val="lt1"/>
            </a:solidFill>
            <a:prstDash val="solid"/>
            <a:miter lim="800000"/>
            <a:headEnd type="none" w="sm" len="sm"/>
            <a:tailEnd type="triangle" w="med" len="med"/>
          </a:ln>
        </p:spPr>
      </p:cxnSp>
      <p:cxnSp>
        <p:nvCxnSpPr>
          <p:cNvPr id="235" name="Google Shape;235;p9">
            <a:extLst>
              <a:ext uri="{C183D7F6-B498-43B3-948B-1728B52AA6E4}">
                <adec:decorative xmlns:adec="http://schemas.microsoft.com/office/drawing/2017/decorative" val="1"/>
              </a:ext>
            </a:extLst>
          </p:cNvPr>
          <p:cNvCxnSpPr>
            <a:stCxn id="218" idx="1"/>
            <a:endCxn id="233" idx="3"/>
          </p:cNvCxnSpPr>
          <p:nvPr/>
        </p:nvCxnSpPr>
        <p:spPr>
          <a:xfrm flipH="1">
            <a:off x="7515287" y="4931968"/>
            <a:ext cx="606000" cy="794700"/>
          </a:xfrm>
          <a:prstGeom prst="straightConnector1">
            <a:avLst/>
          </a:prstGeom>
          <a:noFill/>
          <a:ln w="38100" cap="flat" cmpd="sng">
            <a:solidFill>
              <a:schemeClr val="lt1"/>
            </a:solidFill>
            <a:prstDash val="solid"/>
            <a:miter lim="800000"/>
            <a:headEnd type="triangle" w="med" len="med"/>
            <a:tailEnd type="triangle" w="med" len="med"/>
          </a:ln>
        </p:spPr>
      </p:cxnSp>
      <p:cxnSp>
        <p:nvCxnSpPr>
          <p:cNvPr id="236" name="Google Shape;236;p9">
            <a:extLst>
              <a:ext uri="{C183D7F6-B498-43B3-948B-1728B52AA6E4}">
                <adec:decorative xmlns:adec="http://schemas.microsoft.com/office/drawing/2017/decorative" val="1"/>
              </a:ext>
            </a:extLst>
          </p:cNvPr>
          <p:cNvCxnSpPr>
            <a:stCxn id="228" idx="1"/>
            <a:endCxn id="233" idx="3"/>
          </p:cNvCxnSpPr>
          <p:nvPr/>
        </p:nvCxnSpPr>
        <p:spPr>
          <a:xfrm rot="10800000">
            <a:off x="7515228" y="5726678"/>
            <a:ext cx="586800" cy="207300"/>
          </a:xfrm>
          <a:prstGeom prst="straightConnector1">
            <a:avLst/>
          </a:prstGeom>
          <a:noFill/>
          <a:ln w="38100" cap="flat" cmpd="sng">
            <a:solidFill>
              <a:schemeClr val="lt1"/>
            </a:solidFill>
            <a:prstDash val="solid"/>
            <a:miter lim="800000"/>
            <a:headEnd type="none" w="sm" len="sm"/>
            <a:tailEnd type="triangle" w="med" len="med"/>
          </a:ln>
        </p:spPr>
      </p:cxnSp>
      <p:cxnSp>
        <p:nvCxnSpPr>
          <p:cNvPr id="237" name="Google Shape;237;p9">
            <a:extLst>
              <a:ext uri="{C183D7F6-B498-43B3-948B-1728B52AA6E4}">
                <adec:decorative xmlns:adec="http://schemas.microsoft.com/office/drawing/2017/decorative" val="1"/>
              </a:ext>
            </a:extLst>
          </p:cNvPr>
          <p:cNvCxnSpPr>
            <a:stCxn id="220" idx="1"/>
            <a:endCxn id="228" idx="3"/>
          </p:cNvCxnSpPr>
          <p:nvPr/>
        </p:nvCxnSpPr>
        <p:spPr>
          <a:xfrm flipH="1">
            <a:off x="9421728" y="5448803"/>
            <a:ext cx="468600" cy="485100"/>
          </a:xfrm>
          <a:prstGeom prst="straightConnector1">
            <a:avLst/>
          </a:prstGeom>
          <a:noFill/>
          <a:ln w="38100" cap="flat" cmpd="sng">
            <a:solidFill>
              <a:schemeClr val="lt1"/>
            </a:solidFill>
            <a:prstDash val="solid"/>
            <a:miter lim="800000"/>
            <a:headEnd type="none" w="sm" len="sm"/>
            <a:tailEnd type="triangle" w="med" len="med"/>
          </a:ln>
        </p:spPr>
      </p:cxnSp>
      <p:cxnSp>
        <p:nvCxnSpPr>
          <p:cNvPr id="238" name="Google Shape;238;p9">
            <a:extLst>
              <a:ext uri="{C183D7F6-B498-43B3-948B-1728B52AA6E4}">
                <adec:decorative xmlns:adec="http://schemas.microsoft.com/office/drawing/2017/decorative" val="1"/>
              </a:ext>
            </a:extLst>
          </p:cNvPr>
          <p:cNvCxnSpPr>
            <a:endCxn id="239" idx="2"/>
          </p:cNvCxnSpPr>
          <p:nvPr/>
        </p:nvCxnSpPr>
        <p:spPr>
          <a:xfrm rot="10800000" flipH="1">
            <a:off x="691331" y="1668102"/>
            <a:ext cx="345600" cy="1384500"/>
          </a:xfrm>
          <a:prstGeom prst="straightConnector1">
            <a:avLst/>
          </a:prstGeom>
          <a:noFill/>
          <a:ln w="38100" cap="flat" cmpd="sng">
            <a:solidFill>
              <a:srgbClr val="FFFF00"/>
            </a:solidFill>
            <a:prstDash val="solid"/>
            <a:miter lim="800000"/>
            <a:headEnd type="none" w="sm" len="sm"/>
            <a:tailEnd type="triangle" w="med" len="med"/>
          </a:ln>
        </p:spPr>
      </p:cxnSp>
      <p:cxnSp>
        <p:nvCxnSpPr>
          <p:cNvPr id="240" name="Google Shape;240;p9">
            <a:extLst>
              <a:ext uri="{C183D7F6-B498-43B3-948B-1728B52AA6E4}">
                <adec:decorative xmlns:adec="http://schemas.microsoft.com/office/drawing/2017/decorative" val="1"/>
              </a:ext>
            </a:extLst>
          </p:cNvPr>
          <p:cNvCxnSpPr>
            <a:stCxn id="224" idx="1"/>
          </p:cNvCxnSpPr>
          <p:nvPr/>
        </p:nvCxnSpPr>
        <p:spPr>
          <a:xfrm rot="10800000">
            <a:off x="669262" y="3052616"/>
            <a:ext cx="409500" cy="405000"/>
          </a:xfrm>
          <a:prstGeom prst="straightConnector1">
            <a:avLst/>
          </a:prstGeom>
          <a:noFill/>
          <a:ln w="38100" cap="flat" cmpd="sng">
            <a:solidFill>
              <a:srgbClr val="FFFF00"/>
            </a:solidFill>
            <a:prstDash val="solid"/>
            <a:miter lim="800000"/>
            <a:headEnd type="none" w="sm" len="sm"/>
            <a:tailEnd type="triangle" w="med" len="med"/>
          </a:ln>
        </p:spPr>
      </p:cxnSp>
      <p:sp>
        <p:nvSpPr>
          <p:cNvPr id="239" name="Google Shape;239;p9"/>
          <p:cNvSpPr/>
          <p:nvPr/>
        </p:nvSpPr>
        <p:spPr>
          <a:xfrm>
            <a:off x="692725" y="1396262"/>
            <a:ext cx="688412" cy="271840"/>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Click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1" name="Google Shape;241;p9">
            <a:extLst>
              <a:ext uri="{C183D7F6-B498-43B3-948B-1728B52AA6E4}">
                <adec:decorative xmlns:adec="http://schemas.microsoft.com/office/drawing/2017/decorative" val="1"/>
              </a:ext>
            </a:extLst>
          </p:cNvPr>
          <p:cNvCxnSpPr/>
          <p:nvPr/>
        </p:nvCxnSpPr>
        <p:spPr>
          <a:xfrm>
            <a:off x="6890506" y="2135365"/>
            <a:ext cx="196094"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2" name="Google Shape;242;p9">
            <a:extLst>
              <a:ext uri="{C183D7F6-B498-43B3-948B-1728B52AA6E4}">
                <adec:decorative xmlns:adec="http://schemas.microsoft.com/office/drawing/2017/decorative" val="1"/>
              </a:ext>
            </a:extLst>
          </p:cNvPr>
          <p:cNvCxnSpPr/>
          <p:nvPr/>
        </p:nvCxnSpPr>
        <p:spPr>
          <a:xfrm flipH="1">
            <a:off x="6629400" y="2135365"/>
            <a:ext cx="261106"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3" name="Google Shape;243;p9">
            <a:extLst>
              <a:ext uri="{C183D7F6-B498-43B3-948B-1728B52AA6E4}">
                <adec:decorative xmlns:adec="http://schemas.microsoft.com/office/drawing/2017/decorative" val="1"/>
              </a:ext>
            </a:extLst>
          </p:cNvPr>
          <p:cNvCxnSpPr>
            <a:stCxn id="216" idx="3"/>
            <a:endCxn id="206" idx="2"/>
          </p:cNvCxnSpPr>
          <p:nvPr/>
        </p:nvCxnSpPr>
        <p:spPr>
          <a:xfrm rot="10800000" flipH="1">
            <a:off x="9815644" y="3421050"/>
            <a:ext cx="957900" cy="294900"/>
          </a:xfrm>
          <a:prstGeom prst="straightConnector1">
            <a:avLst/>
          </a:prstGeom>
          <a:noFill/>
          <a:ln w="38100" cap="flat" cmpd="sng">
            <a:solidFill>
              <a:schemeClr val="lt1"/>
            </a:solidFill>
            <a:prstDash val="solid"/>
            <a:miter lim="800000"/>
            <a:headEnd type="none" w="sm" len="sm"/>
            <a:tailEnd type="triangle" w="med" len="med"/>
          </a:ln>
        </p:spPr>
      </p:cxnSp>
      <p:cxnSp>
        <p:nvCxnSpPr>
          <p:cNvPr id="244" name="Google Shape;244;p9">
            <a:extLst>
              <a:ext uri="{C183D7F6-B498-43B3-948B-1728B52AA6E4}">
                <adec:decorative xmlns:adec="http://schemas.microsoft.com/office/drawing/2017/decorative" val="1"/>
              </a:ext>
            </a:extLst>
          </p:cNvPr>
          <p:cNvCxnSpPr>
            <a:stCxn id="218" idx="0"/>
            <a:endCxn id="216" idx="2"/>
          </p:cNvCxnSpPr>
          <p:nvPr/>
        </p:nvCxnSpPr>
        <p:spPr>
          <a:xfrm rot="10800000" flipH="1">
            <a:off x="8664626" y="3966934"/>
            <a:ext cx="473100" cy="448200"/>
          </a:xfrm>
          <a:prstGeom prst="straightConnector1">
            <a:avLst/>
          </a:prstGeom>
          <a:noFill/>
          <a:ln w="38100" cap="flat" cmpd="sng">
            <a:solidFill>
              <a:schemeClr val="lt1"/>
            </a:solidFill>
            <a:prstDash val="solid"/>
            <a:miter lim="800000"/>
            <a:headEnd type="none" w="sm" len="sm"/>
            <a:tailEnd type="triangle" w="med" len="med"/>
          </a:ln>
        </p:spPr>
      </p:cxnSp>
    </p:spTree>
    <p:extLst>
      <p:ext uri="{BB962C8B-B14F-4D97-AF65-F5344CB8AC3E}">
        <p14:creationId xmlns:p14="http://schemas.microsoft.com/office/powerpoint/2010/main" val="18994284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Templates</a:t>
            </a:r>
          </a:p>
        </p:txBody>
      </p:sp>
      <p:sp>
        <p:nvSpPr>
          <p:cNvPr id="5" name="Rectangle 4"/>
          <p:cNvSpPr/>
          <p:nvPr/>
        </p:nvSpPr>
        <p:spPr>
          <a:xfrm>
            <a:off x="1234698" y="1690688"/>
            <a:ext cx="9955078" cy="3785652"/>
          </a:xfrm>
          <a:prstGeom prst="rect">
            <a:avLst/>
          </a:prstGeom>
          <a:solidFill>
            <a:schemeClr val="tx1"/>
          </a:solidFill>
        </p:spPr>
        <p:txBody>
          <a:bodyPr wrap="square">
            <a:spAutoFit/>
          </a:bodyPr>
          <a:lstStyle/>
          <a:p>
            <a:r>
              <a:rPr lang="en-US" sz="2000" dirty="0">
                <a:solidFill>
                  <a:srgbClr val="09442A"/>
                </a:solidFill>
              </a:rPr>
              <a:t>Being a web framework, Django needs a convenient way to generate HTML dynamically. The most common approach relies on templates. A template contains the static parts of the desired HTML output as well as some special syntax describing how dynamic content will be inserted. </a:t>
            </a:r>
          </a:p>
          <a:p>
            <a:endParaRPr lang="en-US" sz="2000" dirty="0">
              <a:solidFill>
                <a:srgbClr val="09442A"/>
              </a:solidFill>
            </a:endParaRPr>
          </a:p>
          <a:p>
            <a:r>
              <a:rPr lang="en-US" sz="2000" dirty="0">
                <a:solidFill>
                  <a:srgbClr val="09442A"/>
                </a:solidFill>
              </a:rPr>
              <a:t>A Django project can be configured with one or several template engines (or even zero if you don’t use templates). Django ships built-in </a:t>
            </a:r>
            <a:r>
              <a:rPr lang="en-US" sz="2000" dirty="0" err="1">
                <a:solidFill>
                  <a:srgbClr val="09442A"/>
                </a:solidFill>
              </a:rPr>
              <a:t>backends</a:t>
            </a:r>
            <a:r>
              <a:rPr lang="en-US" sz="2000" dirty="0">
                <a:solidFill>
                  <a:srgbClr val="09442A"/>
                </a:solidFill>
              </a:rPr>
              <a:t> for its own template system, creatively called the Django template language (DTL), and for the popular alternative Jinja2.</a:t>
            </a:r>
          </a:p>
          <a:p>
            <a:endParaRPr lang="en-US" sz="2000" dirty="0">
              <a:solidFill>
                <a:srgbClr val="09442A"/>
              </a:solidFill>
            </a:endParaRPr>
          </a:p>
          <a:p>
            <a:r>
              <a:rPr lang="en-US" sz="2000" dirty="0">
                <a:solidFill>
                  <a:srgbClr val="09442A"/>
                </a:solidFill>
              </a:rPr>
              <a:t>A template is simply a text file. It can generate any text-based format (HTML, XML, CSV, etc.). A template contains </a:t>
            </a:r>
            <a:r>
              <a:rPr lang="en-US" sz="2000" b="1" dirty="0">
                <a:solidFill>
                  <a:srgbClr val="09442A"/>
                </a:solidFill>
              </a:rPr>
              <a:t>variables</a:t>
            </a:r>
            <a:r>
              <a:rPr lang="en-US" sz="2000" dirty="0">
                <a:solidFill>
                  <a:srgbClr val="09442A"/>
                </a:solidFill>
              </a:rPr>
              <a:t>, which get replaced with values when the template is evaluated, and </a:t>
            </a:r>
            <a:r>
              <a:rPr lang="en-US" sz="2000" b="1" dirty="0">
                <a:solidFill>
                  <a:srgbClr val="09442A"/>
                </a:solidFill>
              </a:rPr>
              <a:t>tags</a:t>
            </a:r>
            <a:r>
              <a:rPr lang="en-US" sz="2000" dirty="0">
                <a:solidFill>
                  <a:srgbClr val="09442A"/>
                </a:solidFill>
              </a:rPr>
              <a:t>, which control the logic of the template.</a:t>
            </a:r>
          </a:p>
        </p:txBody>
      </p:sp>
      <p:sp>
        <p:nvSpPr>
          <p:cNvPr id="6" name="Rectangle 5"/>
          <p:cNvSpPr/>
          <p:nvPr/>
        </p:nvSpPr>
        <p:spPr>
          <a:xfrm>
            <a:off x="2103287" y="5724526"/>
            <a:ext cx="5629683" cy="369332"/>
          </a:xfrm>
          <a:prstGeom prst="rect">
            <a:avLst/>
          </a:prstGeom>
        </p:spPr>
        <p:txBody>
          <a:bodyPr wrap="non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/topics/templates/</a:t>
            </a:r>
          </a:p>
        </p:txBody>
      </p:sp>
    </p:spTree>
    <p:extLst>
      <p:ext uri="{BB962C8B-B14F-4D97-AF65-F5344CB8AC3E}">
        <p14:creationId xmlns:p14="http://schemas.microsoft.com/office/powerpoint/2010/main" val="11289247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Template?</a:t>
            </a:r>
          </a:p>
        </p:txBody>
      </p:sp>
      <p:sp>
        <p:nvSpPr>
          <p:cNvPr id="3" name="Content Placeholder 2"/>
          <p:cNvSpPr>
            <a:spLocks noGrp="1"/>
          </p:cNvSpPr>
          <p:nvPr>
            <p:ph idx="1"/>
          </p:nvPr>
        </p:nvSpPr>
        <p:spPr>
          <a:xfrm>
            <a:off x="838200" y="1825625"/>
            <a:ext cx="10515600" cy="1142164"/>
          </a:xfrm>
        </p:spPr>
        <p:txBody>
          <a:bodyPr/>
          <a:lstStyle/>
          <a:p>
            <a:r>
              <a:rPr lang="en-US" dirty="0"/>
              <a:t>Concatenation and escaping can get tiresome and lead to very obtuse looking view code.</a:t>
            </a:r>
          </a:p>
        </p:txBody>
      </p:sp>
      <p:sp>
        <p:nvSpPr>
          <p:cNvPr id="5" name="TextBox 4"/>
          <p:cNvSpPr txBox="1"/>
          <p:nvPr/>
        </p:nvSpPr>
        <p:spPr>
          <a:xfrm>
            <a:off x="4411965" y="2505061"/>
            <a:ext cx="7215437" cy="2862322"/>
          </a:xfrm>
          <a:prstGeom prst="rect">
            <a:avLst/>
          </a:prstGeom>
          <a:solidFill>
            <a:schemeClr val="tx1"/>
          </a:solidFill>
        </p:spPr>
        <p:txBody>
          <a:bodyPr wrap="none" rtlCol="0">
            <a:spAutoFit/>
          </a:bodyPr>
          <a:lstStyle/>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django.http</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endParaRPr lang="en-US" b="1" dirty="0">
              <a:solidFill>
                <a:srgbClr val="000000"/>
              </a:solidFill>
              <a:latin typeface="Courier New" charset="0"/>
              <a:ea typeface="Courier New" charset="0"/>
              <a:cs typeface="Courier New" charset="0"/>
            </a:endParaRP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django.utils.html</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escape</a:t>
            </a:r>
          </a:p>
          <a:p>
            <a:r>
              <a:rPr lang="en-US" b="1" dirty="0">
                <a:solidFill>
                  <a:srgbClr val="C814C9"/>
                </a:solidFill>
                <a:latin typeface="Courier New" charset="0"/>
                <a:ea typeface="Courier New" charset="0"/>
                <a:cs typeface="Courier New" charset="0"/>
              </a:rPr>
              <a:t>from</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django.views</a:t>
            </a:r>
            <a:r>
              <a:rPr lang="en-US" b="1" dirty="0">
                <a:solidFill>
                  <a:srgbClr val="000000"/>
                </a:solidFill>
                <a:latin typeface="Courier New" charset="0"/>
                <a:ea typeface="Courier New" charset="0"/>
                <a:cs typeface="Courier New" charset="0"/>
              </a:rPr>
              <a:t> </a:t>
            </a:r>
            <a:r>
              <a:rPr lang="en-US" b="1" dirty="0">
                <a:solidFill>
                  <a:srgbClr val="C814C9"/>
                </a:solidFill>
                <a:latin typeface="Courier New" charset="0"/>
                <a:ea typeface="Courier New" charset="0"/>
                <a:cs typeface="Courier New" charset="0"/>
              </a:rPr>
              <a:t>import</a:t>
            </a:r>
            <a:r>
              <a:rPr lang="en-US" b="1" dirty="0">
                <a:solidFill>
                  <a:srgbClr val="000000"/>
                </a:solidFill>
                <a:latin typeface="Courier New" charset="0"/>
                <a:ea typeface="Courier New" charset="0"/>
                <a:cs typeface="Courier New" charset="0"/>
              </a:rPr>
              <a:t> View</a:t>
            </a:r>
          </a:p>
          <a:p>
            <a:endParaRPr lang="en-US" b="1" dirty="0">
              <a:solidFill>
                <a:srgbClr val="C1651C"/>
              </a:solidFill>
              <a:latin typeface="Courier New" charset="0"/>
              <a:ea typeface="Courier New" charset="0"/>
              <a:cs typeface="Courier New" charset="0"/>
            </a:endParaRPr>
          </a:p>
          <a:p>
            <a:r>
              <a:rPr lang="en-US" b="1" dirty="0">
                <a:solidFill>
                  <a:srgbClr val="C1651C"/>
                </a:solidFill>
                <a:latin typeface="Courier New" charset="0"/>
                <a:ea typeface="Courier New" charset="0"/>
                <a:cs typeface="Courier New" charset="0"/>
              </a:rPr>
              <a:t>class</a:t>
            </a:r>
            <a:r>
              <a:rPr lang="en-US" b="1" dirty="0">
                <a:solidFill>
                  <a:srgbClr val="000000"/>
                </a:solidFill>
                <a:latin typeface="Courier New" charset="0"/>
                <a:ea typeface="Courier New" charset="0"/>
                <a:cs typeface="Courier New" charset="0"/>
              </a:rPr>
              <a:t> </a:t>
            </a:r>
            <a:r>
              <a:rPr lang="en-US" b="1" dirty="0" err="1">
                <a:solidFill>
                  <a:srgbClr val="2EAEBB"/>
                </a:solidFill>
                <a:latin typeface="Courier New" charset="0"/>
                <a:ea typeface="Courier New" charset="0"/>
                <a:cs typeface="Courier New" charset="0"/>
              </a:rPr>
              <a:t>RestMainView</a:t>
            </a:r>
            <a:r>
              <a:rPr lang="en-US" b="1" dirty="0">
                <a:solidFill>
                  <a:srgbClr val="000000"/>
                </a:solidFill>
                <a:latin typeface="Courier New" charset="0"/>
                <a:ea typeface="Courier New" charset="0"/>
                <a:cs typeface="Courier New" charset="0"/>
              </a:rPr>
              <a:t>(View) :</a:t>
            </a:r>
          </a:p>
          <a:p>
            <a:r>
              <a:rPr lang="en-US" b="1" dirty="0">
                <a:solidFill>
                  <a:srgbClr val="000000"/>
                </a:solidFill>
                <a:latin typeface="Courier New" charset="0"/>
                <a:ea typeface="Courier New" charset="0"/>
                <a:cs typeface="Courier New" charset="0"/>
              </a:rPr>
              <a:t>    </a:t>
            </a:r>
            <a:r>
              <a:rPr lang="en-US" b="1" dirty="0" err="1">
                <a:solidFill>
                  <a:srgbClr val="C1651C"/>
                </a:solidFill>
                <a:latin typeface="Courier New" charset="0"/>
                <a:ea typeface="Courier New" charset="0"/>
                <a:cs typeface="Courier New" charset="0"/>
              </a:rPr>
              <a:t>def</a:t>
            </a:r>
            <a:r>
              <a:rPr lang="en-US" b="1" dirty="0">
                <a:solidFill>
                  <a:srgbClr val="000000"/>
                </a:solidFill>
                <a:latin typeface="Courier New" charset="0"/>
                <a:ea typeface="Courier New" charset="0"/>
                <a:cs typeface="Courier New" charset="0"/>
              </a:rPr>
              <a:t> </a:t>
            </a:r>
            <a:r>
              <a:rPr lang="en-US" b="1" dirty="0">
                <a:solidFill>
                  <a:srgbClr val="2EAEBB"/>
                </a:solidFill>
                <a:latin typeface="Courier New" charset="0"/>
                <a:ea typeface="Courier New" charset="0"/>
                <a:cs typeface="Courier New" charset="0"/>
              </a:rPr>
              <a:t>get</a:t>
            </a:r>
            <a:r>
              <a:rPr lang="en-US" b="1" dirty="0">
                <a:solidFill>
                  <a:srgbClr val="000000"/>
                </a:solidFill>
                <a:latin typeface="Courier New" charset="0"/>
                <a:ea typeface="Courier New" charset="0"/>
                <a:cs typeface="Courier New" charset="0"/>
              </a:rPr>
              <a:t>(self, request, guess):</a:t>
            </a:r>
          </a:p>
          <a:p>
            <a:r>
              <a:rPr lang="en-US" b="1" dirty="0">
                <a:solidFill>
                  <a:srgbClr val="000000"/>
                </a:solidFill>
                <a:latin typeface="Courier New" charset="0"/>
                <a:ea typeface="Courier New" charset="0"/>
                <a:cs typeface="Courier New" charset="0"/>
              </a:rPr>
              <a:t>        </a:t>
            </a:r>
            <a:r>
              <a:rPr lang="mr-IN" b="1" dirty="0" err="1">
                <a:solidFill>
                  <a:srgbClr val="000000"/>
                </a:solidFill>
                <a:latin typeface="Courier New" charset="0"/>
                <a:ea typeface="Courier New" charset="0"/>
                <a:cs typeface="Courier New" charset="0"/>
              </a:rPr>
              <a:t>response</a:t>
            </a:r>
            <a:r>
              <a:rPr lang="mr-IN" b="1" dirty="0">
                <a:solidFill>
                  <a:srgbClr val="000000"/>
                </a:solidFill>
                <a:latin typeface="Courier New" charset="0"/>
                <a:ea typeface="Courier New" charset="0"/>
                <a:cs typeface="Courier New" charset="0"/>
              </a:rPr>
              <a:t> = </a:t>
            </a:r>
            <a:r>
              <a:rPr lang="mr-IN" b="1" dirty="0">
                <a:solidFill>
                  <a:srgbClr val="B42419"/>
                </a:solidFill>
                <a:latin typeface="Courier New" charset="0"/>
                <a:ea typeface="Courier New" charset="0"/>
                <a:cs typeface="Courier New" charset="0"/>
              </a:rPr>
              <a: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p</a:t>
            </a:r>
            <a:r>
              <a:rPr lang="mr-IN" b="1" dirty="0">
                <a:solidFill>
                  <a:srgbClr val="B42419"/>
                </a:solidFill>
                <a:latin typeface="Courier New" charset="0"/>
                <a:ea typeface="Courier New" charset="0"/>
                <a:cs typeface="Courier New" charset="0"/>
              </a:rPr>
              <a:t>&gt;</a:t>
            </a:r>
            <a:r>
              <a:rPr lang="mr-IN" b="1" dirty="0" err="1">
                <a:solidFill>
                  <a:srgbClr val="B42419"/>
                </a:solidFill>
                <a:latin typeface="Courier New" charset="0"/>
                <a:ea typeface="Courier New" charset="0"/>
                <a:cs typeface="Courier New" charset="0"/>
              </a:rPr>
              <a:t>Your</a:t>
            </a:r>
            <a:r>
              <a:rPr lang="mr-IN" b="1" dirty="0">
                <a:solidFill>
                  <a:srgbClr val="B42419"/>
                </a:solidFill>
                <a:latin typeface="Courier New" charset="0"/>
                <a:ea typeface="Courier New" charset="0"/>
                <a:cs typeface="Courier New" charset="0"/>
              </a:rPr>
              <a:t> </a:t>
            </a:r>
            <a:r>
              <a:rPr lang="mr-IN" b="1" dirty="0" err="1">
                <a:solidFill>
                  <a:srgbClr val="B42419"/>
                </a:solidFill>
                <a:latin typeface="Courier New" charset="0"/>
                <a:ea typeface="Courier New" charset="0"/>
                <a:cs typeface="Courier New" charset="0"/>
              </a:rPr>
              <a:t>guess</a:t>
            </a:r>
            <a:r>
              <a:rPr lang="mr-IN" b="1" dirty="0">
                <a:solidFill>
                  <a:srgbClr val="B42419"/>
                </a:solidFill>
                <a:latin typeface="Courier New" charset="0"/>
                <a:ea typeface="Courier New" charset="0"/>
                <a:cs typeface="Courier New" charset="0"/>
              </a:rPr>
              <a:t> </a:t>
            </a:r>
            <a:r>
              <a:rPr lang="mr-IN" b="1" dirty="0" err="1">
                <a:solidFill>
                  <a:srgbClr val="B42419"/>
                </a:solidFill>
                <a:latin typeface="Courier New" charset="0"/>
                <a:ea typeface="Courier New" charset="0"/>
                <a:cs typeface="Courier New" charset="0"/>
              </a:rPr>
              <a:t>was</a:t>
            </a:r>
            <a:r>
              <a:rPr lang="mr-IN" b="1" dirty="0">
                <a:solidFill>
                  <a:srgbClr val="B42419"/>
                </a:solidFill>
                <a:latin typeface="Courier New" charset="0"/>
                <a:ea typeface="Courier New" charset="0"/>
                <a:cs typeface="Courier New" charset="0"/>
              </a:rPr>
              <a:t> """</a:t>
            </a:r>
            <a:r>
              <a:rPr lang="mr-IN" b="1" dirty="0">
                <a:solidFill>
                  <a:srgbClr val="000000"/>
                </a:solidFill>
                <a:latin typeface="Courier New" charset="0"/>
                <a:ea typeface="Courier New" charset="0"/>
                <a:cs typeface="Courier New" charset="0"/>
              </a:rPr>
              <a:t>+</a:t>
            </a:r>
            <a:r>
              <a:rPr lang="mr-IN" b="1" dirty="0" err="1">
                <a:solidFill>
                  <a:srgbClr val="000000"/>
                </a:solidFill>
                <a:latin typeface="Courier New" charset="0"/>
                <a:ea typeface="Courier New" charset="0"/>
                <a:cs typeface="Courier New" charset="0"/>
              </a:rPr>
              <a:t>escape</a:t>
            </a:r>
            <a:r>
              <a:rPr lang="mr-IN" b="1" dirty="0">
                <a:solidFill>
                  <a:srgbClr val="000000"/>
                </a:solidFill>
                <a:latin typeface="Courier New" charset="0"/>
                <a:ea typeface="Courier New" charset="0"/>
                <a:cs typeface="Courier New" charset="0"/>
              </a:rPr>
              <a:t>(</a:t>
            </a:r>
            <a:r>
              <a:rPr lang="mr-IN" b="1" dirty="0" err="1">
                <a:solidFill>
                  <a:srgbClr val="000000"/>
                </a:solidFill>
                <a:latin typeface="Courier New" charset="0"/>
                <a:ea typeface="Courier New" charset="0"/>
                <a:cs typeface="Courier New" charset="0"/>
              </a:rPr>
              <a:t>guess</a:t>
            </a:r>
            <a:r>
              <a:rPr lang="mr-IN" b="1" dirty="0">
                <a:solidFill>
                  <a:srgbClr val="000000"/>
                </a:solidFill>
                <a:latin typeface="Courier New" charset="0"/>
                <a:ea typeface="Courier New" charset="0"/>
                <a:cs typeface="Courier New" charset="0"/>
              </a:rPr>
              <a:t>)+</a:t>
            </a:r>
            <a:r>
              <a:rPr lang="mr-IN" b="1" dirty="0">
                <a:solidFill>
                  <a:srgbClr val="B42419"/>
                </a:solidFill>
                <a:latin typeface="Courier New" charset="0"/>
                <a:ea typeface="Courier New" charset="0"/>
                <a:cs typeface="Courier New" charset="0"/>
              </a:rPr>
              <a:t>"""&lt;/</a:t>
            </a:r>
            <a:r>
              <a:rPr lang="mr-IN" b="1" dirty="0" err="1">
                <a:solidFill>
                  <a:srgbClr val="B42419"/>
                </a:solidFill>
                <a:latin typeface="Courier New" charset="0"/>
                <a:ea typeface="Courier New" charset="0"/>
                <a:cs typeface="Courier New" charset="0"/>
              </a:rPr>
              <a:t>p</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mr-IN" b="1" dirty="0">
                <a:solidFill>
                  <a:srgbClr val="B42419"/>
                </a:solidFill>
                <a:latin typeface="Courier New" charset="0"/>
                <a:ea typeface="Courier New" charset="0"/>
                <a:cs typeface="Courier New" charset="0"/>
              </a:rPr>
              <a:t>        &lt;/</a:t>
            </a:r>
            <a:r>
              <a:rPr lang="mr-IN" b="1" dirty="0" err="1">
                <a:solidFill>
                  <a:srgbClr val="B42419"/>
                </a:solidFill>
                <a:latin typeface="Courier New" charset="0"/>
                <a:ea typeface="Courier New" charset="0"/>
                <a:cs typeface="Courier New" charset="0"/>
              </a:rPr>
              <a:t>body</a:t>
            </a:r>
            <a:r>
              <a:rPr lang="mr-IN" b="1" dirty="0">
                <a:solidFill>
                  <a:srgbClr val="B42419"/>
                </a:solidFill>
                <a:latin typeface="Courier New" charset="0"/>
                <a:ea typeface="Courier New" charset="0"/>
                <a:cs typeface="Courier New" charset="0"/>
              </a:rPr>
              <a:t>&gt;&lt;/</a:t>
            </a:r>
            <a:r>
              <a:rPr lang="mr-IN" b="1" dirty="0" err="1">
                <a:solidFill>
                  <a:srgbClr val="B42419"/>
                </a:solidFill>
                <a:latin typeface="Courier New" charset="0"/>
                <a:ea typeface="Courier New" charset="0"/>
                <a:cs typeface="Courier New" charset="0"/>
              </a:rPr>
              <a:t>html</a:t>
            </a:r>
            <a:r>
              <a:rPr lang="mr-IN" b="1" dirty="0">
                <a:solidFill>
                  <a:srgbClr val="B42419"/>
                </a:solidFill>
                <a:latin typeface="Courier New" charset="0"/>
                <a:ea typeface="Courier New" charset="0"/>
                <a:cs typeface="Courier New" charset="0"/>
              </a:rPr>
              <a:t>&gt;"""</a:t>
            </a:r>
            <a:endParaRPr lang="mr-IN" b="1" dirty="0">
              <a:solidFill>
                <a:srgbClr val="000000"/>
              </a:solidFill>
              <a:latin typeface="Courier New" charset="0"/>
              <a:ea typeface="Courier New" charset="0"/>
              <a:cs typeface="Courier New" charset="0"/>
            </a:endParaRPr>
          </a:p>
          <a:p>
            <a:r>
              <a:rPr lang="en-US" b="1" dirty="0">
                <a:solidFill>
                  <a:srgbClr val="000000"/>
                </a:solidFill>
                <a:latin typeface="Courier New" charset="0"/>
                <a:ea typeface="Courier New" charset="0"/>
                <a:cs typeface="Courier New" charset="0"/>
              </a:rPr>
              <a:t>        </a:t>
            </a:r>
            <a:r>
              <a:rPr lang="en-US" b="1" dirty="0">
                <a:solidFill>
                  <a:srgbClr val="C1651C"/>
                </a:solidFill>
                <a:latin typeface="Courier New" charset="0"/>
                <a:ea typeface="Courier New" charset="0"/>
                <a:cs typeface="Courier New" charset="0"/>
              </a:rPr>
              <a:t>return</a:t>
            </a:r>
            <a:r>
              <a:rPr lang="en-US" b="1" dirty="0">
                <a:solidFill>
                  <a:srgbClr val="000000"/>
                </a:solidFill>
                <a:latin typeface="Courier New" charset="0"/>
                <a:ea typeface="Courier New" charset="0"/>
                <a:cs typeface="Courier New" charset="0"/>
              </a:rPr>
              <a:t> </a:t>
            </a:r>
            <a:r>
              <a:rPr lang="en-US" b="1" dirty="0" err="1">
                <a:solidFill>
                  <a:srgbClr val="000000"/>
                </a:solidFill>
                <a:latin typeface="Courier New" charset="0"/>
                <a:ea typeface="Courier New" charset="0"/>
                <a:cs typeface="Courier New" charset="0"/>
              </a:rPr>
              <a:t>HttpResponse</a:t>
            </a:r>
            <a:r>
              <a:rPr lang="en-US" b="1" dirty="0">
                <a:solidFill>
                  <a:srgbClr val="000000"/>
                </a:solidFill>
                <a:latin typeface="Courier New" charset="0"/>
                <a:ea typeface="Courier New" charset="0"/>
                <a:cs typeface="Courier New" charset="0"/>
              </a:rPr>
              <a:t>(response) </a:t>
            </a:r>
          </a:p>
        </p:txBody>
      </p:sp>
      <p:sp>
        <p:nvSpPr>
          <p:cNvPr id="6" name="Rectangle 5"/>
          <p:cNvSpPr/>
          <p:nvPr/>
        </p:nvSpPr>
        <p:spPr>
          <a:xfrm>
            <a:off x="2052403" y="5687390"/>
            <a:ext cx="5423280" cy="369332"/>
          </a:xfrm>
          <a:prstGeom prst="rect">
            <a:avLst/>
          </a:prstGeom>
        </p:spPr>
        <p:txBody>
          <a:bodyPr wrap="none">
            <a:spAutoFit/>
          </a:bodyPr>
          <a:lstStyle/>
          <a:p>
            <a:r>
              <a:rPr lang="en-US" b="1" dirty="0">
                <a:latin typeface="Courier New" charset="0"/>
                <a:ea typeface="Courier New" charset="0"/>
                <a:cs typeface="Courier New" charset="0"/>
              </a:rPr>
              <a:t>https://samples.dj4e.com/views/rest/24</a:t>
            </a:r>
          </a:p>
        </p:txBody>
      </p:sp>
    </p:spTree>
    <p:extLst>
      <p:ext uri="{BB962C8B-B14F-4D97-AF65-F5344CB8AC3E}">
        <p14:creationId xmlns:p14="http://schemas.microsoft.com/office/powerpoint/2010/main" val="27583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2819400" cy="2107031"/>
          </a:xfrm>
        </p:spPr>
        <p:txBody>
          <a:bodyPr>
            <a:normAutofit/>
          </a:bodyPr>
          <a:lstStyle/>
          <a:p>
            <a:r>
              <a:rPr lang="en-US" dirty="0"/>
              <a:t>Template Render Process</a:t>
            </a:r>
          </a:p>
        </p:txBody>
      </p:sp>
      <p:sp>
        <p:nvSpPr>
          <p:cNvPr id="15" name="Template"/>
          <p:cNvSpPr/>
          <p:nvPr/>
        </p:nvSpPr>
        <p:spPr>
          <a:xfrm>
            <a:off x="9255254" y="1202447"/>
            <a:ext cx="1640834" cy="59503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ctr" defTabSz="800100">
              <a:defRPr sz="5600">
                <a:solidFill>
                  <a:srgbClr val="00F900"/>
                </a:solidFill>
                <a:latin typeface="+mn-lt"/>
                <a:ea typeface="+mn-ea"/>
                <a:cs typeface="+mn-cs"/>
                <a:sym typeface="Gill Sans"/>
              </a:defRPr>
            </a:lvl1pPr>
          </a:lstStyle>
          <a:p>
            <a:r>
              <a:rPr sz="3200"/>
              <a:t>Template</a:t>
            </a:r>
          </a:p>
        </p:txBody>
      </p:sp>
      <p:sp>
        <p:nvSpPr>
          <p:cNvPr id="16" name="Render…"/>
          <p:cNvSpPr/>
          <p:nvPr/>
        </p:nvSpPr>
        <p:spPr>
          <a:xfrm>
            <a:off x="4617595" y="1038521"/>
            <a:ext cx="2874067" cy="59503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algn="ctr" defTabSz="800100">
              <a:defRPr sz="5600">
                <a:solidFill>
                  <a:srgbClr val="FFFB00"/>
                </a:solidFill>
                <a:latin typeface="+mn-lt"/>
                <a:ea typeface="+mn-ea"/>
                <a:cs typeface="+mn-cs"/>
                <a:sym typeface="Gill Sans"/>
              </a:defRPr>
            </a:pPr>
            <a:r>
              <a:rPr sz="3200" dirty="0"/>
              <a:t>Render</a:t>
            </a:r>
            <a:r>
              <a:rPr lang="en-US" sz="3200" dirty="0"/>
              <a:t> </a:t>
            </a:r>
            <a:r>
              <a:rPr sz="3200" dirty="0"/>
              <a:t>Data</a:t>
            </a:r>
          </a:p>
        </p:txBody>
      </p:sp>
      <p:sp>
        <p:nvSpPr>
          <p:cNvPr id="19" name="Rendered…"/>
          <p:cNvSpPr/>
          <p:nvPr/>
        </p:nvSpPr>
        <p:spPr>
          <a:xfrm>
            <a:off x="7183989" y="5126867"/>
            <a:ext cx="1715726" cy="10874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ctr" defTabSz="800100">
              <a:defRPr sz="5600">
                <a:solidFill>
                  <a:schemeClr val="accent4">
                    <a:hueOff val="-1081314"/>
                    <a:satOff val="4338"/>
                    <a:lumOff val="-8931"/>
                  </a:schemeClr>
                </a:solidFill>
                <a:latin typeface="+mn-lt"/>
                <a:ea typeface="+mn-ea"/>
                <a:cs typeface="+mn-cs"/>
                <a:sym typeface="Gill Sans"/>
              </a:defRPr>
            </a:pPr>
            <a:r>
              <a:rPr sz="3200" dirty="0">
                <a:solidFill>
                  <a:srgbClr val="FFC000"/>
                </a:solidFill>
              </a:rPr>
              <a:t>Rendered</a:t>
            </a:r>
          </a:p>
          <a:p>
            <a:pPr algn="ctr" defTabSz="800100">
              <a:defRPr sz="5600">
                <a:solidFill>
                  <a:schemeClr val="accent4">
                    <a:hueOff val="-1081314"/>
                    <a:satOff val="4338"/>
                    <a:lumOff val="-8931"/>
                  </a:schemeClr>
                </a:solidFill>
                <a:latin typeface="+mn-lt"/>
                <a:ea typeface="+mn-ea"/>
                <a:cs typeface="+mn-cs"/>
                <a:sym typeface="Gill Sans"/>
              </a:defRPr>
            </a:pPr>
            <a:r>
              <a:rPr sz="3200" dirty="0">
                <a:solidFill>
                  <a:srgbClr val="FFC000"/>
                </a:solidFill>
              </a:rPr>
              <a:t>Output</a:t>
            </a:r>
          </a:p>
        </p:txBody>
      </p:sp>
      <p:sp>
        <p:nvSpPr>
          <p:cNvPr id="10" name="Render…"/>
          <p:cNvSpPr/>
          <p:nvPr/>
        </p:nvSpPr>
        <p:spPr>
          <a:xfrm>
            <a:off x="7052564" y="2842988"/>
            <a:ext cx="2076170" cy="1394927"/>
          </a:xfrm>
          <a:prstGeom prst="rect">
            <a:avLst/>
          </a:prstGeom>
          <a:solidFill>
            <a:srgbClr val="FF40FF"/>
          </a:solidFill>
          <a:ln w="25400">
            <a:miter lim="400000"/>
          </a:ln>
          <a:extLst>
            <a:ext uri="{C572A759-6A51-4108-AA02-DFA0A04FC94B}">
              <ma14:wrappingTextBoxFlag xmlns="" xmlns:ma14="http://schemas.microsoft.com/office/mac/drawingml/2011/main" val="1"/>
            </a:ext>
          </a:extLst>
        </p:spPr>
        <p:txBody>
          <a:bodyPr lIns="50800" tIns="50800" rIns="50800" bIns="50800" anchor="ctr"/>
          <a:lstStyle/>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Render</a:t>
            </a:r>
          </a:p>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Engine</a:t>
            </a:r>
          </a:p>
        </p:txBody>
      </p:sp>
      <p:sp>
        <p:nvSpPr>
          <p:cNvPr id="11" name="Line">
            <a:extLst>
              <a:ext uri="{C183D7F6-B498-43B3-948B-1728B52AA6E4}">
                <adec:decorative xmlns:adec="http://schemas.microsoft.com/office/drawing/2017/decorative" val="1"/>
              </a:ext>
            </a:extLst>
          </p:cNvPr>
          <p:cNvSpPr/>
          <p:nvPr/>
        </p:nvSpPr>
        <p:spPr>
          <a:xfrm flipH="1" flipV="1">
            <a:off x="6288505" y="1793199"/>
            <a:ext cx="768264" cy="890146"/>
          </a:xfrm>
          <a:prstGeom prst="line">
            <a:avLst/>
          </a:prstGeom>
          <a:ln w="152400">
            <a:solidFill>
              <a:srgbClr val="FFFB00"/>
            </a:solidFill>
            <a:miter lim="400000"/>
            <a:headEnd type="triangle"/>
          </a:ln>
        </p:spPr>
        <p:txBody>
          <a:bodyPr lIns="0" tIns="0" rIns="0" bIns="0"/>
          <a:lstStyle/>
          <a:p>
            <a:endParaRPr sz="3200" b="1">
              <a:latin typeface="Courier New" charset="0"/>
              <a:ea typeface="Courier New" charset="0"/>
              <a:cs typeface="Courier New" charset="0"/>
            </a:endParaRPr>
          </a:p>
        </p:txBody>
      </p:sp>
      <p:sp>
        <p:nvSpPr>
          <p:cNvPr id="12" name="Line">
            <a:extLst>
              <a:ext uri="{C183D7F6-B498-43B3-948B-1728B52AA6E4}">
                <adec:decorative xmlns:adec="http://schemas.microsoft.com/office/drawing/2017/decorative" val="1"/>
              </a:ext>
            </a:extLst>
          </p:cNvPr>
          <p:cNvSpPr/>
          <p:nvPr/>
        </p:nvSpPr>
        <p:spPr>
          <a:xfrm flipV="1">
            <a:off x="8835037" y="1954036"/>
            <a:ext cx="453342" cy="767690"/>
          </a:xfrm>
          <a:prstGeom prst="line">
            <a:avLst/>
          </a:prstGeom>
          <a:ln w="152400">
            <a:solidFill>
              <a:srgbClr val="FFFB00"/>
            </a:solidFill>
            <a:miter lim="400000"/>
            <a:headEnd type="triangle"/>
          </a:ln>
        </p:spPr>
        <p:txBody>
          <a:bodyPr lIns="0" tIns="0" rIns="0" bIns="0"/>
          <a:lstStyle/>
          <a:p>
            <a:endParaRPr sz="3200" b="1">
              <a:latin typeface="Courier New" charset="0"/>
              <a:ea typeface="Courier New" charset="0"/>
              <a:cs typeface="Courier New" charset="0"/>
            </a:endParaRPr>
          </a:p>
        </p:txBody>
      </p:sp>
      <p:sp>
        <p:nvSpPr>
          <p:cNvPr id="13" name="Line">
            <a:extLst>
              <a:ext uri="{C183D7F6-B498-43B3-948B-1728B52AA6E4}">
                <adec:decorative xmlns:adec="http://schemas.microsoft.com/office/drawing/2017/decorative" val="1"/>
              </a:ext>
            </a:extLst>
          </p:cNvPr>
          <p:cNvSpPr/>
          <p:nvPr/>
        </p:nvSpPr>
        <p:spPr>
          <a:xfrm flipV="1">
            <a:off x="8041852" y="4320888"/>
            <a:ext cx="1" cy="805979"/>
          </a:xfrm>
          <a:prstGeom prst="line">
            <a:avLst/>
          </a:prstGeom>
          <a:ln w="152400">
            <a:solidFill>
              <a:srgbClr val="FFFB00"/>
            </a:solidFill>
            <a:miter lim="400000"/>
            <a:headEnd type="triangle"/>
          </a:ln>
        </p:spPr>
        <p:txBody>
          <a:bodyPr lIns="0" tIns="0" rIns="0" bIns="0"/>
          <a:lstStyle/>
          <a:p>
            <a:endParaRPr sz="3200"/>
          </a:p>
        </p:txBody>
      </p:sp>
    </p:spTree>
    <p:extLst>
      <p:ext uri="{BB962C8B-B14F-4D97-AF65-F5344CB8AC3E}">
        <p14:creationId xmlns:p14="http://schemas.microsoft.com/office/powerpoint/2010/main" val="18427348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nder…"/>
          <p:cNvSpPr/>
          <p:nvPr/>
        </p:nvSpPr>
        <p:spPr>
          <a:xfrm>
            <a:off x="7052564" y="2842988"/>
            <a:ext cx="2076170" cy="1394927"/>
          </a:xfrm>
          <a:prstGeom prst="rect">
            <a:avLst/>
          </a:prstGeom>
          <a:solidFill>
            <a:srgbClr val="FF40FF"/>
          </a:solidFill>
          <a:ln w="25400">
            <a:miter lim="400000"/>
          </a:ln>
          <a:extLst>
            <a:ext uri="{C572A759-6A51-4108-AA02-DFA0A04FC94B}">
              <ma14:wrappingTextBoxFlag xmlns="" xmlns:ma14="http://schemas.microsoft.com/office/mac/drawingml/2011/main" val="1"/>
            </a:ext>
          </a:extLst>
        </p:spPr>
        <p:txBody>
          <a:bodyPr lIns="50800" tIns="50800" rIns="50800" bIns="50800" anchor="ctr"/>
          <a:lstStyle/>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Render</a:t>
            </a:r>
          </a:p>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Engine</a:t>
            </a:r>
          </a:p>
        </p:txBody>
      </p:sp>
      <p:sp>
        <p:nvSpPr>
          <p:cNvPr id="5" name="Template"/>
          <p:cNvSpPr/>
          <p:nvPr/>
        </p:nvSpPr>
        <p:spPr>
          <a:xfrm>
            <a:off x="9462684" y="646015"/>
            <a:ext cx="2314736" cy="157992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ctr" defTabSz="800100">
              <a:defRPr sz="5600">
                <a:solidFill>
                  <a:srgbClr val="00F900"/>
                </a:solidFill>
                <a:latin typeface="+mn-lt"/>
                <a:ea typeface="+mn-ea"/>
                <a:cs typeface="+mn-cs"/>
                <a:sym typeface="Gill Sans"/>
              </a:defRPr>
            </a:lvl1pPr>
          </a:lstStyle>
          <a:p>
            <a:pPr algn="l"/>
            <a:r>
              <a:rPr lang="mr-IN" sz="2400" b="1" dirty="0">
                <a:latin typeface="Courier New" charset="0"/>
                <a:ea typeface="Courier New" charset="0"/>
                <a:cs typeface="Courier New" charset="0"/>
              </a:rPr>
              <a:t>&lt;h1&gt;</a:t>
            </a:r>
            <a:r>
              <a:rPr lang="mr-IN" sz="2400" b="1" dirty="0" err="1">
                <a:latin typeface="Courier New" charset="0"/>
                <a:ea typeface="Courier New" charset="0"/>
                <a:cs typeface="Courier New" charset="0"/>
              </a:rPr>
              <a:t>Hi</a:t>
            </a:r>
            <a:r>
              <a:rPr lang="mr-IN" sz="2400" b="1" dirty="0">
                <a:latin typeface="Courier New" charset="0"/>
                <a:ea typeface="Courier New" charset="0"/>
                <a:cs typeface="Courier New" charset="0"/>
              </a:rPr>
              <a:t>!&lt;/h1&gt;</a:t>
            </a:r>
          </a:p>
          <a:p>
            <a:pPr algn="l"/>
            <a:r>
              <a:rPr lang="mr-IN" sz="2400" b="1" dirty="0">
                <a:latin typeface="Courier New" charset="0"/>
                <a:ea typeface="Courier New" charset="0"/>
                <a:cs typeface="Courier New" charset="0"/>
              </a:rPr>
              <a:t>&lt;</a:t>
            </a:r>
            <a:r>
              <a:rPr lang="mr-IN" sz="2400" b="1" dirty="0" err="1">
                <a:latin typeface="Courier New" charset="0"/>
                <a:ea typeface="Courier New" charset="0"/>
                <a:cs typeface="Courier New" charset="0"/>
              </a:rPr>
              <a:t>pre</a:t>
            </a:r>
            <a:r>
              <a:rPr lang="mr-IN" sz="2400" b="1" dirty="0">
                <a:latin typeface="Courier New" charset="0"/>
                <a:ea typeface="Courier New" charset="0"/>
                <a:cs typeface="Courier New" charset="0"/>
              </a:rPr>
              <a:t>&gt;</a:t>
            </a:r>
          </a:p>
          <a:p>
            <a:pPr algn="l"/>
            <a:r>
              <a:rPr lang="mr-IN" sz="2400" b="1" dirty="0">
                <a:solidFill>
                  <a:srgbClr val="FFFF00"/>
                </a:solidFill>
                <a:latin typeface="Courier New" charset="0"/>
                <a:ea typeface="Courier New" charset="0"/>
                <a:cs typeface="Courier New" charset="0"/>
              </a:rPr>
              <a:t>{{</a:t>
            </a:r>
            <a:r>
              <a:rPr lang="mr-IN" sz="2400" b="1" dirty="0">
                <a:latin typeface="Courier New" charset="0"/>
                <a:ea typeface="Courier New" charset="0"/>
                <a:cs typeface="Courier New" charset="0"/>
              </a:rPr>
              <a:t> </a:t>
            </a:r>
            <a:r>
              <a:rPr lang="mr-IN" sz="2400" b="1" dirty="0" err="1">
                <a:solidFill>
                  <a:srgbClr val="FF40FF"/>
                </a:solidFill>
                <a:latin typeface="Courier New" charset="0"/>
                <a:ea typeface="Courier New" charset="0"/>
                <a:cs typeface="Courier New" charset="0"/>
              </a:rPr>
              <a:t>dat</a:t>
            </a:r>
            <a:r>
              <a:rPr lang="mr-IN" sz="2400" b="1" dirty="0">
                <a:solidFill>
                  <a:srgbClr val="FF40FF"/>
                </a:solidFill>
                <a:latin typeface="Courier New" charset="0"/>
                <a:ea typeface="Courier New" charset="0"/>
                <a:cs typeface="Courier New" charset="0"/>
              </a:rPr>
              <a:t> </a:t>
            </a:r>
            <a:r>
              <a:rPr lang="mr-IN" sz="2400" b="1" dirty="0">
                <a:solidFill>
                  <a:srgbClr val="FFFF00"/>
                </a:solidFill>
                <a:latin typeface="Courier New" charset="0"/>
                <a:ea typeface="Courier New" charset="0"/>
                <a:cs typeface="Courier New" charset="0"/>
              </a:rPr>
              <a:t>}}</a:t>
            </a:r>
          </a:p>
          <a:p>
            <a:pPr algn="l"/>
            <a:r>
              <a:rPr lang="mr-IN" sz="2400" b="1" dirty="0">
                <a:latin typeface="Courier New" charset="0"/>
                <a:ea typeface="Courier New" charset="0"/>
                <a:cs typeface="Courier New" charset="0"/>
              </a:rPr>
              <a:t>&lt;/</a:t>
            </a:r>
            <a:r>
              <a:rPr lang="mr-IN" sz="2400" b="1" dirty="0" err="1">
                <a:latin typeface="Courier New" charset="0"/>
                <a:ea typeface="Courier New" charset="0"/>
                <a:cs typeface="Courier New" charset="0"/>
              </a:rPr>
              <a:t>pre</a:t>
            </a:r>
            <a:r>
              <a:rPr lang="mr-IN" sz="2400" b="1" dirty="0">
                <a:latin typeface="Courier New" charset="0"/>
                <a:ea typeface="Courier New" charset="0"/>
                <a:cs typeface="Courier New" charset="0"/>
              </a:rPr>
              <a:t>&gt;</a:t>
            </a:r>
          </a:p>
        </p:txBody>
      </p:sp>
      <p:sp>
        <p:nvSpPr>
          <p:cNvPr id="6" name="Render…"/>
          <p:cNvSpPr/>
          <p:nvPr/>
        </p:nvSpPr>
        <p:spPr>
          <a:xfrm>
            <a:off x="3688483" y="1200013"/>
            <a:ext cx="4711226"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ctr" defTabSz="800100">
              <a:defRPr sz="5600">
                <a:solidFill>
                  <a:srgbClr val="FFFB00"/>
                </a:solidFill>
                <a:latin typeface="+mn-lt"/>
                <a:ea typeface="+mn-ea"/>
                <a:cs typeface="+mn-cs"/>
                <a:sym typeface="Gill Sans"/>
              </a:defRPr>
            </a:pPr>
            <a:r>
              <a:rPr lang="en-US" sz="2400" b="1" dirty="0">
                <a:latin typeface="Courier New" charset="0"/>
                <a:ea typeface="Courier New" charset="0"/>
                <a:cs typeface="Courier New" charset="0"/>
              </a:rPr>
              <a:t>{ </a:t>
            </a:r>
            <a:r>
              <a:rPr lang="en-US" sz="2400" b="1" dirty="0">
                <a:solidFill>
                  <a:srgbClr val="FF40FF"/>
                </a:solidFill>
                <a:latin typeface="Courier New" charset="0"/>
                <a:ea typeface="Courier New" charset="0"/>
                <a:cs typeface="Courier New" charset="0"/>
              </a:rPr>
              <a:t>'</a:t>
            </a:r>
            <a:r>
              <a:rPr lang="en-US" sz="2400" b="1" dirty="0" err="1">
                <a:solidFill>
                  <a:srgbClr val="FF40FF"/>
                </a:solidFill>
                <a:latin typeface="Courier New" charset="0"/>
                <a:ea typeface="Courier New" charset="0"/>
                <a:cs typeface="Courier New" charset="0"/>
              </a:rPr>
              <a:t>dat</a:t>
            </a:r>
            <a:r>
              <a:rPr lang="en-US" sz="2400" b="1" dirty="0">
                <a:latin typeface="Courier New" charset="0"/>
                <a:ea typeface="Courier New" charset="0"/>
                <a:cs typeface="Courier New" charset="0"/>
              </a:rPr>
              <a:t>' : </a:t>
            </a:r>
            <a:r>
              <a:rPr lang="en-US" sz="2400" b="1" dirty="0">
                <a:solidFill>
                  <a:srgbClr val="FFFF00"/>
                </a:solidFill>
                <a:latin typeface="Courier New" charset="0"/>
                <a:ea typeface="Courier New" charset="0"/>
                <a:cs typeface="Courier New" charset="0"/>
              </a:rPr>
              <a:t>'</a:t>
            </a:r>
            <a:r>
              <a:rPr lang="en-US" sz="2400" b="1" dirty="0">
                <a:solidFill>
                  <a:srgbClr val="00FDFF"/>
                </a:solidFill>
                <a:latin typeface="Courier New" charset="0"/>
                <a:ea typeface="Courier New" charset="0"/>
                <a:cs typeface="Courier New" charset="0"/>
              </a:rPr>
              <a:t>Fun &gt; Stuff</a:t>
            </a:r>
            <a:r>
              <a:rPr lang="en-US" sz="2400" b="1" dirty="0">
                <a:latin typeface="Courier New" charset="0"/>
                <a:ea typeface="Courier New" charset="0"/>
                <a:cs typeface="Courier New" charset="0"/>
              </a:rPr>
              <a:t>' }</a:t>
            </a:r>
          </a:p>
        </p:txBody>
      </p:sp>
      <p:sp>
        <p:nvSpPr>
          <p:cNvPr id="7" name="Line">
            <a:extLst>
              <a:ext uri="{C183D7F6-B498-43B3-948B-1728B52AA6E4}">
                <adec:decorative xmlns:adec="http://schemas.microsoft.com/office/drawing/2017/decorative" val="1"/>
              </a:ext>
            </a:extLst>
          </p:cNvPr>
          <p:cNvSpPr/>
          <p:nvPr/>
        </p:nvSpPr>
        <p:spPr>
          <a:xfrm flipH="1" flipV="1">
            <a:off x="6288505" y="1793199"/>
            <a:ext cx="768264" cy="890146"/>
          </a:xfrm>
          <a:prstGeom prst="line">
            <a:avLst/>
          </a:prstGeom>
          <a:ln w="152400">
            <a:solidFill>
              <a:srgbClr val="FFFB00"/>
            </a:solidFill>
            <a:miter lim="400000"/>
            <a:headEnd type="triangle"/>
          </a:ln>
        </p:spPr>
        <p:txBody>
          <a:bodyPr lIns="0" tIns="0" rIns="0" bIns="0"/>
          <a:lstStyle/>
          <a:p>
            <a:endParaRPr sz="3200" b="1">
              <a:latin typeface="Courier New" charset="0"/>
              <a:ea typeface="Courier New" charset="0"/>
              <a:cs typeface="Courier New" charset="0"/>
            </a:endParaRPr>
          </a:p>
        </p:txBody>
      </p:sp>
      <p:sp>
        <p:nvSpPr>
          <p:cNvPr id="8" name="Line">
            <a:extLst>
              <a:ext uri="{C183D7F6-B498-43B3-948B-1728B52AA6E4}">
                <adec:decorative xmlns:adec="http://schemas.microsoft.com/office/drawing/2017/decorative" val="1"/>
              </a:ext>
            </a:extLst>
          </p:cNvPr>
          <p:cNvSpPr/>
          <p:nvPr/>
        </p:nvSpPr>
        <p:spPr>
          <a:xfrm flipV="1">
            <a:off x="8835037" y="1954036"/>
            <a:ext cx="453342" cy="767690"/>
          </a:xfrm>
          <a:prstGeom prst="line">
            <a:avLst/>
          </a:prstGeom>
          <a:ln w="152400">
            <a:solidFill>
              <a:srgbClr val="FFFB00"/>
            </a:solidFill>
            <a:miter lim="400000"/>
            <a:headEnd type="triangle"/>
          </a:ln>
        </p:spPr>
        <p:txBody>
          <a:bodyPr lIns="0" tIns="0" rIns="0" bIns="0"/>
          <a:lstStyle/>
          <a:p>
            <a:endParaRPr sz="3200" b="1">
              <a:latin typeface="Courier New" charset="0"/>
              <a:ea typeface="Courier New" charset="0"/>
              <a:cs typeface="Courier New" charset="0"/>
            </a:endParaRPr>
          </a:p>
        </p:txBody>
      </p:sp>
      <p:sp>
        <p:nvSpPr>
          <p:cNvPr id="9" name="Rendered…"/>
          <p:cNvSpPr/>
          <p:nvPr/>
        </p:nvSpPr>
        <p:spPr>
          <a:xfrm>
            <a:off x="9288379" y="4575846"/>
            <a:ext cx="2683427" cy="157992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defTabSz="800100">
              <a:defRPr sz="5600">
                <a:solidFill>
                  <a:schemeClr val="accent4">
                    <a:hueOff val="-1081314"/>
                    <a:satOff val="4338"/>
                    <a:lumOff val="-8931"/>
                  </a:schemeClr>
                </a:solidFill>
                <a:latin typeface="+mn-lt"/>
                <a:ea typeface="+mn-ea"/>
                <a:cs typeface="+mn-cs"/>
                <a:sym typeface="Gill Sans"/>
              </a:defRPr>
            </a:pPr>
            <a:r>
              <a:rPr lang="mr-IN" sz="2400" b="1" dirty="0">
                <a:solidFill>
                  <a:srgbClr val="FFC000"/>
                </a:solidFill>
                <a:latin typeface="Courier New" charset="0"/>
                <a:ea typeface="Courier New" charset="0"/>
                <a:cs typeface="Courier New" charset="0"/>
              </a:rPr>
              <a:t>&lt;h1&gt;</a:t>
            </a:r>
            <a:r>
              <a:rPr lang="mr-IN" sz="2400" b="1" dirty="0" err="1">
                <a:solidFill>
                  <a:srgbClr val="FFC000"/>
                </a:solidFill>
                <a:latin typeface="Courier New" charset="0"/>
                <a:ea typeface="Courier New" charset="0"/>
                <a:cs typeface="Courier New" charset="0"/>
              </a:rPr>
              <a:t>Hi</a:t>
            </a:r>
            <a:r>
              <a:rPr lang="mr-IN" sz="2400" b="1" dirty="0">
                <a:solidFill>
                  <a:srgbClr val="FFC000"/>
                </a:solidFill>
                <a:latin typeface="Courier New" charset="0"/>
                <a:ea typeface="Courier New" charset="0"/>
                <a:cs typeface="Courier New" charset="0"/>
              </a:rPr>
              <a:t>!&lt;/h1&gt;</a:t>
            </a:r>
            <a:endParaRPr lang="en-US" sz="2400" b="1" dirty="0">
              <a:solidFill>
                <a:srgbClr val="FFC000"/>
              </a:solidFill>
              <a:latin typeface="Courier New" charset="0"/>
              <a:ea typeface="Courier New" charset="0"/>
              <a:cs typeface="Courier New" charset="0"/>
            </a:endParaRPr>
          </a:p>
          <a:p>
            <a:pPr defTabSz="800100">
              <a:defRPr sz="5600">
                <a:solidFill>
                  <a:schemeClr val="accent4">
                    <a:hueOff val="-1081314"/>
                    <a:satOff val="4338"/>
                    <a:lumOff val="-8931"/>
                  </a:schemeClr>
                </a:solidFill>
                <a:latin typeface="+mn-lt"/>
                <a:ea typeface="+mn-ea"/>
                <a:cs typeface="+mn-cs"/>
                <a:sym typeface="Gill Sans"/>
              </a:defRPr>
            </a:pPr>
            <a:r>
              <a:rPr lang="mr-IN" sz="2400" b="1" dirty="0">
                <a:solidFill>
                  <a:srgbClr val="FFC000"/>
                </a:solidFill>
                <a:latin typeface="Courier New" charset="0"/>
                <a:ea typeface="Courier New" charset="0"/>
                <a:cs typeface="Courier New" charset="0"/>
              </a:rPr>
              <a:t>&lt;</a:t>
            </a:r>
            <a:r>
              <a:rPr lang="mr-IN" sz="2400" b="1" dirty="0" err="1">
                <a:solidFill>
                  <a:srgbClr val="FFC000"/>
                </a:solidFill>
                <a:latin typeface="Courier New" charset="0"/>
                <a:ea typeface="Courier New" charset="0"/>
                <a:cs typeface="Courier New" charset="0"/>
              </a:rPr>
              <a:t>pre</a:t>
            </a:r>
            <a:r>
              <a:rPr lang="mr-IN" sz="2400" b="1" dirty="0">
                <a:solidFill>
                  <a:srgbClr val="FFC000"/>
                </a:solidFill>
                <a:latin typeface="Courier New" charset="0"/>
                <a:ea typeface="Courier New" charset="0"/>
                <a:cs typeface="Courier New" charset="0"/>
              </a:rPr>
              <a:t>&gt;</a:t>
            </a:r>
          </a:p>
          <a:p>
            <a:pPr defTabSz="800100">
              <a:defRPr sz="5600">
                <a:solidFill>
                  <a:schemeClr val="accent4">
                    <a:hueOff val="-1081314"/>
                    <a:satOff val="4338"/>
                    <a:lumOff val="-8931"/>
                  </a:schemeClr>
                </a:solidFill>
                <a:latin typeface="+mn-lt"/>
                <a:ea typeface="+mn-ea"/>
                <a:cs typeface="+mn-cs"/>
                <a:sym typeface="Gill Sans"/>
              </a:defRPr>
            </a:pPr>
            <a:r>
              <a:rPr lang="mr-IN" sz="2400" b="1" dirty="0" err="1">
                <a:solidFill>
                  <a:srgbClr val="00FDFF"/>
                </a:solidFill>
                <a:latin typeface="Courier New" charset="0"/>
                <a:ea typeface="Courier New" charset="0"/>
                <a:cs typeface="Courier New" charset="0"/>
              </a:rPr>
              <a:t>Fun</a:t>
            </a:r>
            <a:r>
              <a:rPr lang="mr-IN" sz="2400" b="1" dirty="0">
                <a:solidFill>
                  <a:srgbClr val="00FDFF"/>
                </a:solidFill>
                <a:latin typeface="Courier New" charset="0"/>
                <a:ea typeface="Courier New" charset="0"/>
                <a:cs typeface="Courier New" charset="0"/>
              </a:rPr>
              <a:t> </a:t>
            </a:r>
            <a:r>
              <a:rPr lang="en-US" sz="2400" b="1" dirty="0">
                <a:solidFill>
                  <a:srgbClr val="00FDFF"/>
                </a:solidFill>
                <a:latin typeface="Courier New" charset="0"/>
                <a:ea typeface="Courier New" charset="0"/>
                <a:cs typeface="Courier New" charset="0"/>
              </a:rPr>
              <a:t>&amp;</a:t>
            </a:r>
            <a:r>
              <a:rPr lang="en-US" sz="2400" b="1" dirty="0" err="1">
                <a:solidFill>
                  <a:srgbClr val="00FDFF"/>
                </a:solidFill>
                <a:latin typeface="Courier New" charset="0"/>
                <a:ea typeface="Courier New" charset="0"/>
                <a:cs typeface="Courier New" charset="0"/>
              </a:rPr>
              <a:t>gt</a:t>
            </a:r>
            <a:r>
              <a:rPr lang="en-US" sz="2400" b="1" dirty="0">
                <a:solidFill>
                  <a:srgbClr val="00FDFF"/>
                </a:solidFill>
                <a:latin typeface="Courier New" charset="0"/>
                <a:ea typeface="Courier New" charset="0"/>
                <a:cs typeface="Courier New" charset="0"/>
              </a:rPr>
              <a:t>; </a:t>
            </a:r>
            <a:r>
              <a:rPr lang="mr-IN" sz="2400" b="1" dirty="0" err="1">
                <a:solidFill>
                  <a:srgbClr val="00FDFF"/>
                </a:solidFill>
                <a:latin typeface="Courier New" charset="0"/>
                <a:ea typeface="Courier New" charset="0"/>
                <a:cs typeface="Courier New" charset="0"/>
              </a:rPr>
              <a:t>Stuff</a:t>
            </a:r>
            <a:endParaRPr lang="mr-IN" sz="2400" b="1" dirty="0">
              <a:solidFill>
                <a:srgbClr val="00FDFF"/>
              </a:solidFill>
              <a:latin typeface="Courier New" charset="0"/>
              <a:ea typeface="Courier New" charset="0"/>
              <a:cs typeface="Courier New" charset="0"/>
            </a:endParaRPr>
          </a:p>
          <a:p>
            <a:pPr defTabSz="800100">
              <a:defRPr sz="5600">
                <a:solidFill>
                  <a:schemeClr val="accent4">
                    <a:hueOff val="-1081314"/>
                    <a:satOff val="4338"/>
                    <a:lumOff val="-8931"/>
                  </a:schemeClr>
                </a:solidFill>
                <a:latin typeface="+mn-lt"/>
                <a:ea typeface="+mn-ea"/>
                <a:cs typeface="+mn-cs"/>
                <a:sym typeface="Gill Sans"/>
              </a:defRPr>
            </a:pPr>
            <a:r>
              <a:rPr lang="mr-IN" sz="2400" b="1" dirty="0">
                <a:solidFill>
                  <a:srgbClr val="FFC000"/>
                </a:solidFill>
                <a:latin typeface="Courier New" charset="0"/>
                <a:ea typeface="Courier New" charset="0"/>
                <a:cs typeface="Courier New" charset="0"/>
              </a:rPr>
              <a:t>&lt;/</a:t>
            </a:r>
            <a:r>
              <a:rPr lang="mr-IN" sz="2400" b="1" dirty="0" err="1">
                <a:solidFill>
                  <a:srgbClr val="FFC000"/>
                </a:solidFill>
                <a:latin typeface="Courier New" charset="0"/>
                <a:ea typeface="Courier New" charset="0"/>
                <a:cs typeface="Courier New" charset="0"/>
              </a:rPr>
              <a:t>pre</a:t>
            </a:r>
            <a:r>
              <a:rPr lang="mr-IN" sz="2400" b="1" dirty="0">
                <a:solidFill>
                  <a:srgbClr val="FFC000"/>
                </a:solidFill>
                <a:latin typeface="Courier New" charset="0"/>
                <a:ea typeface="Courier New" charset="0"/>
                <a:cs typeface="Courier New" charset="0"/>
              </a:rPr>
              <a:t>&gt;</a:t>
            </a:r>
          </a:p>
        </p:txBody>
      </p:sp>
      <p:sp>
        <p:nvSpPr>
          <p:cNvPr id="10" name="Line">
            <a:extLst>
              <a:ext uri="{C183D7F6-B498-43B3-948B-1728B52AA6E4}">
                <adec:decorative xmlns:adec="http://schemas.microsoft.com/office/drawing/2017/decorative" val="1"/>
              </a:ext>
            </a:extLst>
          </p:cNvPr>
          <p:cNvSpPr/>
          <p:nvPr/>
        </p:nvSpPr>
        <p:spPr>
          <a:xfrm flipV="1">
            <a:off x="8041852" y="4320888"/>
            <a:ext cx="1" cy="805979"/>
          </a:xfrm>
          <a:prstGeom prst="line">
            <a:avLst/>
          </a:prstGeom>
          <a:ln w="152400">
            <a:solidFill>
              <a:srgbClr val="FFFB00"/>
            </a:solidFill>
            <a:miter lim="400000"/>
            <a:headEnd type="triangle"/>
          </a:ln>
        </p:spPr>
        <p:txBody>
          <a:bodyPr lIns="0" tIns="0" rIns="0" bIns="0"/>
          <a:lstStyle/>
          <a:p>
            <a:endParaRPr sz="3200"/>
          </a:p>
        </p:txBody>
      </p:sp>
      <p:sp>
        <p:nvSpPr>
          <p:cNvPr id="2" name="Title 1"/>
          <p:cNvSpPr>
            <a:spLocks noGrp="1"/>
          </p:cNvSpPr>
          <p:nvPr>
            <p:ph type="title"/>
          </p:nvPr>
        </p:nvSpPr>
        <p:spPr>
          <a:xfrm>
            <a:off x="838201" y="365125"/>
            <a:ext cx="2819400" cy="2107031"/>
          </a:xfrm>
        </p:spPr>
        <p:txBody>
          <a:bodyPr>
            <a:normAutofit/>
          </a:bodyPr>
          <a:lstStyle/>
          <a:p>
            <a:r>
              <a:rPr lang="en-US" dirty="0"/>
              <a:t>Template Render Process</a:t>
            </a:r>
          </a:p>
        </p:txBody>
      </p:sp>
    </p:spTree>
    <p:extLst>
      <p:ext uri="{BB962C8B-B14F-4D97-AF65-F5344CB8AC3E}">
        <p14:creationId xmlns:p14="http://schemas.microsoft.com/office/powerpoint/2010/main" val="8708163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78710" y="2336908"/>
            <a:ext cx="8186857" cy="400110"/>
          </a:xfrm>
          <a:prstGeom prst="rect">
            <a:avLst/>
          </a:prstGeom>
          <a:solidFill>
            <a:schemeClr val="tx1"/>
          </a:solidFill>
          <a:ln w="28575">
            <a:solidFill>
              <a:schemeClr val="bg1"/>
            </a:solidFill>
          </a:ln>
        </p:spPr>
        <p:txBody>
          <a:bodyPr wrap="none" rtlCol="0">
            <a:spAutoFit/>
          </a:bodyPr>
          <a:lstStyle/>
          <a:p>
            <a:r>
              <a:rPr lang="en-US" sz="2000" b="1" dirty="0">
                <a:solidFill>
                  <a:srgbClr val="000000"/>
                </a:solidFill>
                <a:latin typeface="Courier New" charset="0"/>
                <a:ea typeface="Courier New" charset="0"/>
                <a:cs typeface="Courier New" charset="0"/>
              </a:rPr>
              <a:t>path(</a:t>
            </a:r>
            <a:r>
              <a:rPr lang="en-US" sz="2000" b="1" dirty="0">
                <a:solidFill>
                  <a:srgbClr val="B42419"/>
                </a:solidFill>
                <a:latin typeface="Courier New" charset="0"/>
                <a:ea typeface="Courier New" charset="0"/>
                <a:cs typeface="Courier New" charset="0"/>
              </a:rPr>
              <a:t>'game/&lt;</a:t>
            </a:r>
            <a:r>
              <a:rPr lang="en-US" sz="2000" b="1" dirty="0" err="1">
                <a:solidFill>
                  <a:srgbClr val="B42419"/>
                </a:solidFill>
                <a:latin typeface="Courier New" charset="0"/>
                <a:ea typeface="Courier New" charset="0"/>
                <a:cs typeface="Courier New" charset="0"/>
              </a:rPr>
              <a:t>slug:guess</a:t>
            </a:r>
            <a:r>
              <a:rPr lang="en-US" sz="2000" b="1" dirty="0">
                <a:solidFill>
                  <a:srgbClr val="B42419"/>
                </a:solidFill>
                <a:latin typeface="Courier New" charset="0"/>
                <a:ea typeface="Courier New" charset="0"/>
                <a:cs typeface="Courier New" charset="0"/>
              </a:rPr>
              <a:t>&gt;'</a:t>
            </a:r>
            <a:r>
              <a:rPr lang="en-US" sz="2000" b="1" dirty="0">
                <a:solidFill>
                  <a:srgbClr val="000000"/>
                </a:solidFill>
                <a:latin typeface="Courier New" charset="0"/>
                <a:ea typeface="Courier New" charset="0"/>
                <a:cs typeface="Courier New" charset="0"/>
              </a:rPr>
              <a:t>, </a:t>
            </a:r>
            <a:r>
              <a:rPr lang="en-US" sz="2000" b="1" dirty="0" err="1">
                <a:solidFill>
                  <a:srgbClr val="000000"/>
                </a:solidFill>
                <a:latin typeface="Courier New" charset="0"/>
                <a:ea typeface="Courier New" charset="0"/>
                <a:cs typeface="Courier New" charset="0"/>
              </a:rPr>
              <a:t>views.GameView.as_view</a:t>
            </a:r>
            <a:r>
              <a:rPr lang="en-US" sz="2000" b="1" dirty="0">
                <a:solidFill>
                  <a:srgbClr val="000000"/>
                </a:solidFill>
                <a:latin typeface="Courier New" charset="0"/>
                <a:ea typeface="Courier New" charset="0"/>
                <a:cs typeface="Courier New" charset="0"/>
              </a:rPr>
              <a:t>())</a:t>
            </a:r>
          </a:p>
        </p:txBody>
      </p:sp>
      <p:sp>
        <p:nvSpPr>
          <p:cNvPr id="6" name="TextBox 5"/>
          <p:cNvSpPr txBox="1"/>
          <p:nvPr/>
        </p:nvSpPr>
        <p:spPr>
          <a:xfrm>
            <a:off x="778710" y="3260025"/>
            <a:ext cx="8032968" cy="2246769"/>
          </a:xfrm>
          <a:prstGeom prst="rect">
            <a:avLst/>
          </a:prstGeom>
          <a:solidFill>
            <a:schemeClr val="tx1"/>
          </a:solidFill>
        </p:spPr>
        <p:txBody>
          <a:bodyPr wrap="none" rtlCol="0">
            <a:spAutoFit/>
          </a:bodyPr>
          <a:lstStyle/>
          <a:p>
            <a:r>
              <a:rPr lang="en-US" sz="2000" b="1" dirty="0">
                <a:solidFill>
                  <a:srgbClr val="C814C9"/>
                </a:solidFill>
                <a:latin typeface="Courier" charset="0"/>
                <a:ea typeface="Courier" charset="0"/>
                <a:cs typeface="Courier" charset="0"/>
              </a:rPr>
              <a:t>from</a:t>
            </a:r>
            <a:r>
              <a:rPr lang="en-US" sz="2000" b="1" dirty="0">
                <a:solidFill>
                  <a:srgbClr val="000000"/>
                </a:solidFill>
                <a:latin typeface="Courier" charset="0"/>
                <a:ea typeface="Courier" charset="0"/>
                <a:cs typeface="Courier" charset="0"/>
              </a:rPr>
              <a:t> </a:t>
            </a:r>
            <a:r>
              <a:rPr lang="en-US" sz="2000" b="1" dirty="0" err="1">
                <a:solidFill>
                  <a:srgbClr val="000000"/>
                </a:solidFill>
                <a:latin typeface="Courier" charset="0"/>
                <a:ea typeface="Courier" charset="0"/>
                <a:cs typeface="Courier" charset="0"/>
              </a:rPr>
              <a:t>django.shortcuts</a:t>
            </a:r>
            <a:r>
              <a:rPr lang="en-US" sz="2000" b="1" dirty="0">
                <a:solidFill>
                  <a:srgbClr val="000000"/>
                </a:solidFill>
                <a:latin typeface="Courier" charset="0"/>
                <a:ea typeface="Courier" charset="0"/>
                <a:cs typeface="Courier" charset="0"/>
              </a:rPr>
              <a:t> </a:t>
            </a:r>
            <a:r>
              <a:rPr lang="en-US" sz="2000" b="1" dirty="0">
                <a:solidFill>
                  <a:srgbClr val="C814C9"/>
                </a:solidFill>
                <a:latin typeface="Courier" charset="0"/>
                <a:ea typeface="Courier" charset="0"/>
                <a:cs typeface="Courier" charset="0"/>
              </a:rPr>
              <a:t>import</a:t>
            </a:r>
            <a:r>
              <a:rPr lang="en-US" sz="2000" b="1" dirty="0">
                <a:solidFill>
                  <a:srgbClr val="000000"/>
                </a:solidFill>
                <a:latin typeface="Courier" charset="0"/>
                <a:ea typeface="Courier" charset="0"/>
                <a:cs typeface="Courier" charset="0"/>
              </a:rPr>
              <a:t> render</a:t>
            </a:r>
            <a:endParaRPr lang="en-US" sz="2000" b="1" dirty="0">
              <a:solidFill>
                <a:srgbClr val="C814C9"/>
              </a:solidFill>
              <a:latin typeface="Courier" charset="0"/>
              <a:ea typeface="Courier" charset="0"/>
              <a:cs typeface="Courier" charset="0"/>
            </a:endParaRPr>
          </a:p>
          <a:p>
            <a:r>
              <a:rPr lang="en-US" sz="2000" b="1" dirty="0">
                <a:solidFill>
                  <a:srgbClr val="C814C9"/>
                </a:solidFill>
                <a:latin typeface="Courier" charset="0"/>
                <a:ea typeface="Courier" charset="0"/>
                <a:cs typeface="Courier" charset="0"/>
              </a:rPr>
              <a:t>from</a:t>
            </a:r>
            <a:r>
              <a:rPr lang="en-US" sz="2000" b="1" dirty="0">
                <a:solidFill>
                  <a:srgbClr val="000000"/>
                </a:solidFill>
                <a:latin typeface="Courier" charset="0"/>
                <a:ea typeface="Courier" charset="0"/>
                <a:cs typeface="Courier" charset="0"/>
              </a:rPr>
              <a:t> </a:t>
            </a:r>
            <a:r>
              <a:rPr lang="en-US" sz="2000" b="1" dirty="0" err="1">
                <a:solidFill>
                  <a:srgbClr val="000000"/>
                </a:solidFill>
                <a:latin typeface="Courier" charset="0"/>
                <a:ea typeface="Courier" charset="0"/>
                <a:cs typeface="Courier" charset="0"/>
              </a:rPr>
              <a:t>django.views</a:t>
            </a:r>
            <a:r>
              <a:rPr lang="en-US" sz="2000" b="1" dirty="0">
                <a:solidFill>
                  <a:srgbClr val="000000"/>
                </a:solidFill>
                <a:latin typeface="Courier" charset="0"/>
                <a:ea typeface="Courier" charset="0"/>
                <a:cs typeface="Courier" charset="0"/>
              </a:rPr>
              <a:t> </a:t>
            </a:r>
            <a:r>
              <a:rPr lang="en-US" sz="2000" b="1" dirty="0">
                <a:solidFill>
                  <a:srgbClr val="C814C9"/>
                </a:solidFill>
                <a:latin typeface="Courier" charset="0"/>
                <a:ea typeface="Courier" charset="0"/>
                <a:cs typeface="Courier" charset="0"/>
              </a:rPr>
              <a:t>import</a:t>
            </a:r>
            <a:r>
              <a:rPr lang="en-US" sz="2000" b="1" dirty="0">
                <a:solidFill>
                  <a:srgbClr val="000000"/>
                </a:solidFill>
                <a:latin typeface="Courier" charset="0"/>
                <a:ea typeface="Courier" charset="0"/>
                <a:cs typeface="Courier" charset="0"/>
              </a:rPr>
              <a:t> View</a:t>
            </a:r>
          </a:p>
          <a:p>
            <a:endParaRPr lang="en-US" sz="2000" b="1" dirty="0">
              <a:solidFill>
                <a:srgbClr val="C1651C"/>
              </a:solidFill>
              <a:latin typeface="Courier" charset="0"/>
              <a:ea typeface="Courier" charset="0"/>
              <a:cs typeface="Courier" charset="0"/>
            </a:endParaRPr>
          </a:p>
          <a:p>
            <a:r>
              <a:rPr lang="en-US" sz="2000" b="1" dirty="0">
                <a:solidFill>
                  <a:srgbClr val="C1651C"/>
                </a:solidFill>
                <a:latin typeface="Courier" charset="0"/>
                <a:ea typeface="Courier" charset="0"/>
                <a:cs typeface="Courier" charset="0"/>
              </a:rPr>
              <a:t>class</a:t>
            </a:r>
            <a:r>
              <a:rPr lang="en-US" sz="2000" b="1" dirty="0">
                <a:solidFill>
                  <a:srgbClr val="000000"/>
                </a:solidFill>
                <a:latin typeface="Courier" charset="0"/>
                <a:ea typeface="Courier" charset="0"/>
                <a:cs typeface="Courier" charset="0"/>
              </a:rPr>
              <a:t> </a:t>
            </a:r>
            <a:r>
              <a:rPr lang="en-US" sz="2000" b="1" dirty="0" err="1">
                <a:solidFill>
                  <a:srgbClr val="2EAEBB"/>
                </a:solidFill>
                <a:latin typeface="Courier" charset="0"/>
                <a:ea typeface="Courier" charset="0"/>
                <a:cs typeface="Courier" charset="0"/>
              </a:rPr>
              <a:t>GameView</a:t>
            </a:r>
            <a:r>
              <a:rPr lang="en-US" sz="2000" b="1" dirty="0">
                <a:solidFill>
                  <a:srgbClr val="000000"/>
                </a:solidFill>
                <a:latin typeface="Courier" charset="0"/>
                <a:ea typeface="Courier" charset="0"/>
                <a:cs typeface="Courier" charset="0"/>
              </a:rPr>
              <a:t>(View) :</a:t>
            </a:r>
          </a:p>
          <a:p>
            <a:r>
              <a:rPr lang="en-US" sz="2000" b="1" dirty="0">
                <a:solidFill>
                  <a:srgbClr val="000000"/>
                </a:solidFill>
                <a:latin typeface="Courier" charset="0"/>
                <a:ea typeface="Courier" charset="0"/>
                <a:cs typeface="Courier" charset="0"/>
              </a:rPr>
              <a:t>    </a:t>
            </a:r>
            <a:r>
              <a:rPr lang="en-US" sz="2000" b="1" dirty="0" err="1">
                <a:solidFill>
                  <a:srgbClr val="C1651C"/>
                </a:solidFill>
                <a:latin typeface="Courier" charset="0"/>
                <a:ea typeface="Courier" charset="0"/>
                <a:cs typeface="Courier" charset="0"/>
              </a:rPr>
              <a:t>def</a:t>
            </a:r>
            <a:r>
              <a:rPr lang="en-US" sz="2000" b="1" dirty="0">
                <a:solidFill>
                  <a:srgbClr val="000000"/>
                </a:solidFill>
                <a:latin typeface="Courier" charset="0"/>
                <a:ea typeface="Courier" charset="0"/>
                <a:cs typeface="Courier" charset="0"/>
              </a:rPr>
              <a:t> </a:t>
            </a:r>
            <a:r>
              <a:rPr lang="en-US" sz="2000" b="1" dirty="0">
                <a:solidFill>
                  <a:srgbClr val="2EAEBB"/>
                </a:solidFill>
                <a:latin typeface="Courier" charset="0"/>
                <a:ea typeface="Courier" charset="0"/>
                <a:cs typeface="Courier" charset="0"/>
              </a:rPr>
              <a:t>get</a:t>
            </a:r>
            <a:r>
              <a:rPr lang="en-US" sz="2000" b="1" dirty="0">
                <a:solidFill>
                  <a:srgbClr val="000000"/>
                </a:solidFill>
                <a:latin typeface="Courier" charset="0"/>
                <a:ea typeface="Courier" charset="0"/>
                <a:cs typeface="Courier" charset="0"/>
              </a:rPr>
              <a:t>(self, request, guess) :</a:t>
            </a:r>
          </a:p>
          <a:p>
            <a:r>
              <a:rPr lang="mr-IN" sz="2000" b="1" dirty="0">
                <a:solidFill>
                  <a:srgbClr val="000000"/>
                </a:solidFill>
                <a:latin typeface="Courier" charset="0"/>
                <a:ea typeface="Courier" charset="0"/>
                <a:cs typeface="Courier" charset="0"/>
              </a:rPr>
              <a:t>        </a:t>
            </a:r>
            <a:r>
              <a:rPr lang="mr-IN" sz="2000" b="1" dirty="0" err="1">
                <a:solidFill>
                  <a:srgbClr val="000000"/>
                </a:solidFill>
                <a:latin typeface="Courier" charset="0"/>
                <a:ea typeface="Courier" charset="0"/>
                <a:cs typeface="Courier" charset="0"/>
              </a:rPr>
              <a:t>x</a:t>
            </a:r>
            <a:r>
              <a:rPr lang="mr-IN" sz="2000" b="1" dirty="0">
                <a:solidFill>
                  <a:srgbClr val="000000"/>
                </a:solidFill>
                <a:latin typeface="Courier" charset="0"/>
                <a:ea typeface="Courier" charset="0"/>
                <a:cs typeface="Courier" charset="0"/>
              </a:rPr>
              <a:t> = {</a:t>
            </a:r>
            <a:r>
              <a:rPr lang="mr-IN" sz="2000" b="1" dirty="0">
                <a:solidFill>
                  <a:srgbClr val="B42419"/>
                </a:solidFill>
                <a:latin typeface="Courier" charset="0"/>
                <a:ea typeface="Courier" charset="0"/>
                <a:cs typeface="Courier" charset="0"/>
              </a:rPr>
              <a:t>'</a:t>
            </a:r>
            <a:r>
              <a:rPr lang="mr-IN" sz="2000" b="1" dirty="0" err="1">
                <a:solidFill>
                  <a:srgbClr val="B42419"/>
                </a:solidFill>
                <a:latin typeface="Courier" charset="0"/>
                <a:ea typeface="Courier" charset="0"/>
                <a:cs typeface="Courier" charset="0"/>
              </a:rPr>
              <a:t>guess</a:t>
            </a:r>
            <a:r>
              <a:rPr lang="mr-IN" sz="2000" b="1" dirty="0">
                <a:solidFill>
                  <a:srgbClr val="B42419"/>
                </a:solidFill>
                <a:latin typeface="Courier" charset="0"/>
                <a:ea typeface="Courier" charset="0"/>
                <a:cs typeface="Courier" charset="0"/>
              </a:rPr>
              <a:t>'</a:t>
            </a:r>
            <a:r>
              <a:rPr lang="mr-IN" sz="2000" b="1" dirty="0">
                <a:solidFill>
                  <a:srgbClr val="000000"/>
                </a:solidFill>
                <a:latin typeface="Courier" charset="0"/>
                <a:ea typeface="Courier" charset="0"/>
                <a:cs typeface="Courier" charset="0"/>
              </a:rPr>
              <a:t> : </a:t>
            </a:r>
            <a:r>
              <a:rPr lang="mr-IN" sz="2000" b="1" dirty="0" err="1">
                <a:solidFill>
                  <a:srgbClr val="2EAEBB"/>
                </a:solidFill>
                <a:latin typeface="Courier" charset="0"/>
                <a:ea typeface="Courier" charset="0"/>
                <a:cs typeface="Courier" charset="0"/>
              </a:rPr>
              <a:t>int</a:t>
            </a:r>
            <a:r>
              <a:rPr lang="mr-IN" sz="2000" b="1" dirty="0">
                <a:solidFill>
                  <a:srgbClr val="000000"/>
                </a:solidFill>
                <a:latin typeface="Courier" charset="0"/>
                <a:ea typeface="Courier" charset="0"/>
                <a:cs typeface="Courier" charset="0"/>
              </a:rPr>
              <a:t>(</a:t>
            </a:r>
            <a:r>
              <a:rPr lang="mr-IN" sz="2000" b="1" dirty="0" err="1">
                <a:solidFill>
                  <a:srgbClr val="000000"/>
                </a:solidFill>
                <a:latin typeface="Courier" charset="0"/>
                <a:ea typeface="Courier" charset="0"/>
                <a:cs typeface="Courier" charset="0"/>
              </a:rPr>
              <a:t>guess</a:t>
            </a:r>
            <a:r>
              <a:rPr lang="mr-IN" sz="2000" b="1" dirty="0">
                <a:solidFill>
                  <a:srgbClr val="000000"/>
                </a:solidFill>
                <a:latin typeface="Courier" charset="0"/>
                <a:ea typeface="Courier" charset="0"/>
                <a:cs typeface="Courier" charset="0"/>
              </a:rPr>
              <a:t>) }</a:t>
            </a:r>
          </a:p>
          <a:p>
            <a:r>
              <a:rPr lang="en-US" sz="2000" b="1" dirty="0">
                <a:solidFill>
                  <a:srgbClr val="000000"/>
                </a:solidFill>
                <a:latin typeface="Courier" charset="0"/>
                <a:ea typeface="Courier" charset="0"/>
                <a:cs typeface="Courier" charset="0"/>
              </a:rPr>
              <a:t>        </a:t>
            </a:r>
            <a:r>
              <a:rPr lang="en-US" sz="2000" b="1" dirty="0">
                <a:solidFill>
                  <a:srgbClr val="C1651C"/>
                </a:solidFill>
                <a:latin typeface="Courier" charset="0"/>
                <a:ea typeface="Courier" charset="0"/>
                <a:cs typeface="Courier" charset="0"/>
              </a:rPr>
              <a:t>return</a:t>
            </a:r>
            <a:r>
              <a:rPr lang="en-US" sz="2000" b="1" dirty="0">
                <a:solidFill>
                  <a:srgbClr val="000000"/>
                </a:solidFill>
                <a:latin typeface="Courier" charset="0"/>
                <a:ea typeface="Courier" charset="0"/>
                <a:cs typeface="Courier" charset="0"/>
              </a:rPr>
              <a:t> render(request, </a:t>
            </a:r>
            <a:r>
              <a:rPr lang="en-US" sz="2000" b="1" dirty="0">
                <a:solidFill>
                  <a:srgbClr val="B42419"/>
                </a:solidFill>
                <a:latin typeface="Courier" charset="0"/>
                <a:ea typeface="Courier" charset="0"/>
                <a:cs typeface="Courier" charset="0"/>
              </a:rPr>
              <a:t>'</a:t>
            </a:r>
            <a:r>
              <a:rPr lang="en-US" sz="2000" b="1" dirty="0" err="1">
                <a:solidFill>
                  <a:srgbClr val="B42419"/>
                </a:solidFill>
                <a:latin typeface="Courier" charset="0"/>
                <a:ea typeface="Courier" charset="0"/>
                <a:cs typeface="Courier" charset="0"/>
              </a:rPr>
              <a:t>tmpl</a:t>
            </a:r>
            <a:r>
              <a:rPr lang="en-US" sz="2000" b="1" dirty="0">
                <a:solidFill>
                  <a:srgbClr val="B42419"/>
                </a:solidFill>
                <a:latin typeface="Courier" charset="0"/>
                <a:ea typeface="Courier" charset="0"/>
                <a:cs typeface="Courier" charset="0"/>
              </a:rPr>
              <a:t>/</a:t>
            </a:r>
            <a:r>
              <a:rPr lang="en-US" sz="2000" b="1" dirty="0" err="1">
                <a:solidFill>
                  <a:srgbClr val="B42419"/>
                </a:solidFill>
                <a:latin typeface="Courier" charset="0"/>
                <a:ea typeface="Courier" charset="0"/>
                <a:cs typeface="Courier" charset="0"/>
              </a:rPr>
              <a:t>cond.html</a:t>
            </a:r>
            <a:r>
              <a:rPr lang="en-US" sz="2000" b="1" dirty="0">
                <a:solidFill>
                  <a:srgbClr val="B42419"/>
                </a:solidFill>
                <a:latin typeface="Courier" charset="0"/>
                <a:ea typeface="Courier" charset="0"/>
                <a:cs typeface="Courier" charset="0"/>
              </a:rPr>
              <a:t>'</a:t>
            </a:r>
            <a:r>
              <a:rPr lang="en-US" sz="2000" b="1" dirty="0">
                <a:solidFill>
                  <a:srgbClr val="000000"/>
                </a:solidFill>
                <a:latin typeface="Courier" charset="0"/>
                <a:ea typeface="Courier" charset="0"/>
                <a:cs typeface="Courier" charset="0"/>
              </a:rPr>
              <a:t>, x)</a:t>
            </a:r>
          </a:p>
        </p:txBody>
      </p:sp>
      <p:sp>
        <p:nvSpPr>
          <p:cNvPr id="2" name="Title 1"/>
          <p:cNvSpPr>
            <a:spLocks noGrp="1"/>
          </p:cNvSpPr>
          <p:nvPr>
            <p:ph type="title"/>
          </p:nvPr>
        </p:nvSpPr>
        <p:spPr>
          <a:xfrm>
            <a:off x="5850626" y="488339"/>
            <a:ext cx="5839357" cy="1325563"/>
          </a:xfrm>
        </p:spPr>
        <p:txBody>
          <a:bodyPr>
            <a:normAutofit/>
          </a:bodyPr>
          <a:lstStyle/>
          <a:p>
            <a:pPr algn="ctr"/>
            <a:r>
              <a:rPr lang="en-US" dirty="0"/>
              <a:t>URL -&gt; View </a:t>
            </a:r>
            <a:r>
              <a:rPr lang="en-US"/>
              <a:t>-&gt; Template</a:t>
            </a:r>
            <a:endParaRPr lang="en-US" dirty="0"/>
          </a:p>
        </p:txBody>
      </p:sp>
      <p:sp>
        <p:nvSpPr>
          <p:cNvPr id="3" name="Rectangle 2"/>
          <p:cNvSpPr/>
          <p:nvPr/>
        </p:nvSpPr>
        <p:spPr>
          <a:xfrm>
            <a:off x="778710" y="1613846"/>
            <a:ext cx="4606967" cy="400110"/>
          </a:xfrm>
          <a:prstGeom prst="rect">
            <a:avLst/>
          </a:prstGeom>
        </p:spPr>
        <p:txBody>
          <a:bodyPr wrap="none">
            <a:spAutoFit/>
          </a:bodyPr>
          <a:lstStyle/>
          <a:p>
            <a:r>
              <a:rPr lang="en-US" sz="2000" dirty="0"/>
              <a:t>https://samples.dj4e.com/</a:t>
            </a:r>
            <a:r>
              <a:rPr lang="en-US" sz="2000" dirty="0" err="1"/>
              <a:t>tmpl</a:t>
            </a:r>
            <a:r>
              <a:rPr lang="en-US" sz="2000" dirty="0"/>
              <a:t>/game/200</a:t>
            </a:r>
          </a:p>
        </p:txBody>
      </p:sp>
    </p:spTree>
    <p:extLst>
      <p:ext uri="{BB962C8B-B14F-4D97-AF65-F5344CB8AC3E}">
        <p14:creationId xmlns:p14="http://schemas.microsoft.com/office/powerpoint/2010/main" val="502726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18C84D7A-6502-C340-A325-AFDA9C1F6389}"/>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sp>
        <p:nvSpPr>
          <p:cNvPr id="6" name="TextBox 5"/>
          <p:cNvSpPr txBox="1"/>
          <p:nvPr/>
        </p:nvSpPr>
        <p:spPr>
          <a:xfrm>
            <a:off x="5712341" y="796708"/>
            <a:ext cx="6479659" cy="1569660"/>
          </a:xfrm>
          <a:prstGeom prst="rect">
            <a:avLst/>
          </a:prstGeom>
          <a:solidFill>
            <a:schemeClr val="tx1"/>
          </a:solidFill>
        </p:spPr>
        <p:txBody>
          <a:bodyPr wrap="none" rtlCol="0">
            <a:spAutoFit/>
          </a:bodyPr>
          <a:lstStyle/>
          <a:p>
            <a:r>
              <a:rPr lang="en-US" sz="1600" b="1" dirty="0">
                <a:solidFill>
                  <a:srgbClr val="C814C9"/>
                </a:solidFill>
                <a:latin typeface="Courier New" charset="0"/>
                <a:ea typeface="Courier New" charset="0"/>
                <a:cs typeface="Courier New" charset="0"/>
              </a:rPr>
              <a:t>from</a:t>
            </a:r>
            <a:r>
              <a:rPr lang="en-US" sz="1600" b="1" dirty="0">
                <a:solidFill>
                  <a:srgbClr val="000000"/>
                </a:solidFill>
                <a:latin typeface="Courier New" charset="0"/>
                <a:ea typeface="Courier New" charset="0"/>
                <a:cs typeface="Courier New" charset="0"/>
              </a:rPr>
              <a:t> </a:t>
            </a:r>
            <a:r>
              <a:rPr lang="en-US" sz="1600" b="1" dirty="0" err="1">
                <a:solidFill>
                  <a:srgbClr val="000000"/>
                </a:solidFill>
                <a:latin typeface="Courier New" charset="0"/>
                <a:ea typeface="Courier New" charset="0"/>
                <a:cs typeface="Courier New" charset="0"/>
              </a:rPr>
              <a:t>django.views</a:t>
            </a:r>
            <a:r>
              <a:rPr lang="en-US" sz="1600" b="1" dirty="0">
                <a:solidFill>
                  <a:srgbClr val="000000"/>
                </a:solidFill>
                <a:latin typeface="Courier New" charset="0"/>
                <a:ea typeface="Courier New" charset="0"/>
                <a:cs typeface="Courier New" charset="0"/>
              </a:rPr>
              <a:t> </a:t>
            </a:r>
            <a:r>
              <a:rPr lang="en-US" sz="1600" b="1" dirty="0">
                <a:solidFill>
                  <a:srgbClr val="C814C9"/>
                </a:solidFill>
                <a:latin typeface="Courier New" charset="0"/>
                <a:ea typeface="Courier New" charset="0"/>
                <a:cs typeface="Courier New" charset="0"/>
              </a:rPr>
              <a:t>import</a:t>
            </a:r>
            <a:r>
              <a:rPr lang="en-US" sz="1600" b="1" dirty="0">
                <a:solidFill>
                  <a:srgbClr val="000000"/>
                </a:solidFill>
                <a:latin typeface="Courier New" charset="0"/>
                <a:ea typeface="Courier New" charset="0"/>
                <a:cs typeface="Courier New" charset="0"/>
              </a:rPr>
              <a:t> View</a:t>
            </a:r>
          </a:p>
          <a:p>
            <a:endParaRPr lang="en-US" sz="1600" b="1" dirty="0">
              <a:solidFill>
                <a:srgbClr val="C1651C"/>
              </a:solidFill>
              <a:latin typeface="Courier New" charset="0"/>
              <a:ea typeface="Courier New" charset="0"/>
              <a:cs typeface="Courier New" charset="0"/>
            </a:endParaRPr>
          </a:p>
          <a:p>
            <a:r>
              <a:rPr lang="en-US" sz="1600" b="1" dirty="0">
                <a:solidFill>
                  <a:srgbClr val="C1651C"/>
                </a:solidFill>
                <a:latin typeface="Courier New" charset="0"/>
                <a:ea typeface="Courier New" charset="0"/>
                <a:cs typeface="Courier New" charset="0"/>
              </a:rPr>
              <a:t>class</a:t>
            </a:r>
            <a:r>
              <a:rPr lang="en-US" sz="1600" b="1" dirty="0">
                <a:solidFill>
                  <a:srgbClr val="000000"/>
                </a:solidFill>
                <a:latin typeface="Courier New" charset="0"/>
                <a:ea typeface="Courier New" charset="0"/>
                <a:cs typeface="Courier New" charset="0"/>
              </a:rPr>
              <a:t> </a:t>
            </a:r>
            <a:r>
              <a:rPr lang="en-US" sz="1600" b="1" dirty="0" err="1">
                <a:solidFill>
                  <a:srgbClr val="2EAEBB"/>
                </a:solidFill>
                <a:latin typeface="Courier New" charset="0"/>
                <a:ea typeface="Courier New" charset="0"/>
                <a:cs typeface="Courier New" charset="0"/>
              </a:rPr>
              <a:t>GameView</a:t>
            </a:r>
            <a:r>
              <a:rPr lang="en-US" sz="1600" b="1" dirty="0">
                <a:solidFill>
                  <a:srgbClr val="000000"/>
                </a:solidFill>
                <a:latin typeface="Courier New" charset="0"/>
                <a:ea typeface="Courier New" charset="0"/>
                <a:cs typeface="Courier New" charset="0"/>
              </a:rPr>
              <a:t>(View) :</a:t>
            </a:r>
          </a:p>
          <a:p>
            <a:r>
              <a:rPr lang="en-US" sz="1600" b="1" dirty="0">
                <a:solidFill>
                  <a:srgbClr val="000000"/>
                </a:solidFill>
                <a:latin typeface="Courier New" charset="0"/>
                <a:ea typeface="Courier New" charset="0"/>
                <a:cs typeface="Courier New" charset="0"/>
              </a:rPr>
              <a:t>    </a:t>
            </a:r>
            <a:r>
              <a:rPr lang="en-US" sz="1600" b="1" dirty="0" err="1">
                <a:solidFill>
                  <a:srgbClr val="C1651C"/>
                </a:solidFill>
                <a:latin typeface="Courier New" charset="0"/>
                <a:ea typeface="Courier New" charset="0"/>
                <a:cs typeface="Courier New" charset="0"/>
              </a:rPr>
              <a:t>def</a:t>
            </a:r>
            <a:r>
              <a:rPr lang="en-US" sz="1600" b="1" dirty="0">
                <a:solidFill>
                  <a:srgbClr val="000000"/>
                </a:solidFill>
                <a:latin typeface="Courier New" charset="0"/>
                <a:ea typeface="Courier New" charset="0"/>
                <a:cs typeface="Courier New" charset="0"/>
              </a:rPr>
              <a:t> </a:t>
            </a:r>
            <a:r>
              <a:rPr lang="en-US" sz="1600" b="1" dirty="0">
                <a:solidFill>
                  <a:srgbClr val="2EAEBB"/>
                </a:solidFill>
                <a:latin typeface="Courier New" charset="0"/>
                <a:ea typeface="Courier New" charset="0"/>
                <a:cs typeface="Courier New" charset="0"/>
              </a:rPr>
              <a:t>get</a:t>
            </a:r>
            <a:r>
              <a:rPr lang="en-US" sz="1600" b="1" dirty="0">
                <a:solidFill>
                  <a:srgbClr val="000000"/>
                </a:solidFill>
                <a:latin typeface="Courier New" charset="0"/>
                <a:ea typeface="Courier New" charset="0"/>
                <a:cs typeface="Courier New" charset="0"/>
              </a:rPr>
              <a:t>(self, request, guess) :</a:t>
            </a:r>
          </a:p>
          <a:p>
            <a:r>
              <a:rPr lang="mr-IN" sz="1600" b="1" dirty="0">
                <a:solidFill>
                  <a:srgbClr val="000000"/>
                </a:solidFill>
                <a:latin typeface="Courier New" charset="0"/>
                <a:ea typeface="Courier New" charset="0"/>
                <a:cs typeface="Courier New" charset="0"/>
              </a:rPr>
              <a:t>        </a:t>
            </a:r>
            <a:r>
              <a:rPr lang="mr-IN" sz="1600" b="1" dirty="0" err="1">
                <a:solidFill>
                  <a:srgbClr val="000000"/>
                </a:solidFill>
                <a:latin typeface="Courier New" charset="0"/>
                <a:ea typeface="Courier New" charset="0"/>
                <a:cs typeface="Courier New" charset="0"/>
              </a:rPr>
              <a:t>x</a:t>
            </a:r>
            <a:r>
              <a:rPr lang="mr-IN" sz="1600" b="1" dirty="0">
                <a:solidFill>
                  <a:srgbClr val="000000"/>
                </a:solidFill>
                <a:latin typeface="Courier New" charset="0"/>
                <a:ea typeface="Courier New" charset="0"/>
                <a:cs typeface="Courier New" charset="0"/>
              </a:rPr>
              <a:t> = {</a:t>
            </a:r>
            <a:r>
              <a:rPr lang="mr-IN" sz="1600" b="1" dirty="0">
                <a:solidFill>
                  <a:srgbClr val="B42419"/>
                </a:solidFill>
                <a:latin typeface="Courier New" charset="0"/>
                <a:ea typeface="Courier New" charset="0"/>
                <a:cs typeface="Courier New" charset="0"/>
              </a:rPr>
              <a:t>'</a:t>
            </a:r>
            <a:r>
              <a:rPr lang="mr-IN" sz="1600" b="1" dirty="0" err="1">
                <a:solidFill>
                  <a:srgbClr val="B42419"/>
                </a:solidFill>
                <a:latin typeface="Courier New" charset="0"/>
                <a:ea typeface="Courier New" charset="0"/>
                <a:cs typeface="Courier New" charset="0"/>
              </a:rPr>
              <a:t>guess</a:t>
            </a:r>
            <a:r>
              <a:rPr lang="mr-IN" sz="1600" b="1" dirty="0">
                <a:solidFill>
                  <a:srgbClr val="B42419"/>
                </a:solidFill>
                <a:latin typeface="Courier New" charset="0"/>
                <a:ea typeface="Courier New" charset="0"/>
                <a:cs typeface="Courier New" charset="0"/>
              </a:rPr>
              <a:t>'</a:t>
            </a:r>
            <a:r>
              <a:rPr lang="mr-IN" sz="1600" b="1" dirty="0">
                <a:solidFill>
                  <a:srgbClr val="000000"/>
                </a:solidFill>
                <a:latin typeface="Courier New" charset="0"/>
                <a:ea typeface="Courier New" charset="0"/>
                <a:cs typeface="Courier New" charset="0"/>
              </a:rPr>
              <a:t> : </a:t>
            </a:r>
            <a:r>
              <a:rPr lang="mr-IN" sz="1600" b="1" dirty="0" err="1">
                <a:solidFill>
                  <a:srgbClr val="2EAEBB"/>
                </a:solidFill>
                <a:latin typeface="Courier New" charset="0"/>
                <a:ea typeface="Courier New" charset="0"/>
                <a:cs typeface="Courier New" charset="0"/>
              </a:rPr>
              <a:t>int</a:t>
            </a:r>
            <a:r>
              <a:rPr lang="mr-IN" sz="1600" b="1" dirty="0">
                <a:solidFill>
                  <a:srgbClr val="000000"/>
                </a:solidFill>
                <a:latin typeface="Courier New" charset="0"/>
                <a:ea typeface="Courier New" charset="0"/>
                <a:cs typeface="Courier New" charset="0"/>
              </a:rPr>
              <a:t>(</a:t>
            </a:r>
            <a:r>
              <a:rPr lang="mr-IN" sz="1600" b="1" dirty="0" err="1">
                <a:solidFill>
                  <a:srgbClr val="000000"/>
                </a:solidFill>
                <a:latin typeface="Courier New" charset="0"/>
                <a:ea typeface="Courier New" charset="0"/>
                <a:cs typeface="Courier New" charset="0"/>
              </a:rPr>
              <a:t>guess</a:t>
            </a:r>
            <a:r>
              <a:rPr lang="mr-IN" sz="1600" b="1" dirty="0">
                <a:solidFill>
                  <a:srgbClr val="000000"/>
                </a:solidFill>
                <a:latin typeface="Courier New" charset="0"/>
                <a:ea typeface="Courier New" charset="0"/>
                <a:cs typeface="Courier New" charset="0"/>
              </a:rPr>
              <a:t>) }</a:t>
            </a:r>
          </a:p>
          <a:p>
            <a:r>
              <a:rPr lang="en-US" sz="1600" b="1" dirty="0">
                <a:solidFill>
                  <a:srgbClr val="000000"/>
                </a:solidFill>
                <a:latin typeface="Courier New" charset="0"/>
                <a:ea typeface="Courier New" charset="0"/>
                <a:cs typeface="Courier New" charset="0"/>
              </a:rPr>
              <a:t>        </a:t>
            </a:r>
            <a:r>
              <a:rPr lang="en-US" sz="1600" b="1" dirty="0">
                <a:solidFill>
                  <a:srgbClr val="C1651C"/>
                </a:solidFill>
                <a:latin typeface="Courier New" charset="0"/>
                <a:ea typeface="Courier New" charset="0"/>
                <a:cs typeface="Courier New" charset="0"/>
              </a:rPr>
              <a:t>return</a:t>
            </a:r>
            <a:r>
              <a:rPr lang="en-US" sz="1600" b="1" dirty="0">
                <a:solidFill>
                  <a:srgbClr val="000000"/>
                </a:solidFill>
                <a:latin typeface="Courier New" charset="0"/>
                <a:ea typeface="Courier New" charset="0"/>
                <a:cs typeface="Courier New" charset="0"/>
              </a:rPr>
              <a:t> render(request, </a:t>
            </a:r>
            <a:r>
              <a:rPr lang="en-US" sz="1600" b="1" dirty="0">
                <a:solidFill>
                  <a:srgbClr val="B42419"/>
                </a:solidFill>
                <a:latin typeface="Courier New" charset="0"/>
                <a:ea typeface="Courier New" charset="0"/>
                <a:cs typeface="Courier New" charset="0"/>
              </a:rPr>
              <a:t>'</a:t>
            </a:r>
            <a:r>
              <a:rPr lang="en-US" sz="1600" b="1" dirty="0" err="1">
                <a:solidFill>
                  <a:srgbClr val="B42419"/>
                </a:solidFill>
                <a:latin typeface="Courier New" charset="0"/>
                <a:ea typeface="Courier New" charset="0"/>
                <a:cs typeface="Courier New" charset="0"/>
              </a:rPr>
              <a:t>tmpl</a:t>
            </a:r>
            <a:r>
              <a:rPr lang="en-US" sz="1600" b="1" dirty="0">
                <a:solidFill>
                  <a:srgbClr val="B42419"/>
                </a:solidFill>
                <a:latin typeface="Courier New" charset="0"/>
                <a:ea typeface="Courier New" charset="0"/>
                <a:cs typeface="Courier New" charset="0"/>
              </a:rPr>
              <a:t>/</a:t>
            </a:r>
            <a:r>
              <a:rPr lang="en-US" sz="1600" b="1" dirty="0" err="1">
                <a:solidFill>
                  <a:srgbClr val="B42419"/>
                </a:solidFill>
                <a:latin typeface="Courier New" charset="0"/>
                <a:ea typeface="Courier New" charset="0"/>
                <a:cs typeface="Courier New" charset="0"/>
              </a:rPr>
              <a:t>cond.html</a:t>
            </a:r>
            <a:r>
              <a:rPr lang="en-US" sz="1600" b="1" dirty="0">
                <a:solidFill>
                  <a:srgbClr val="B42419"/>
                </a:solidFill>
                <a:latin typeface="Courier New" charset="0"/>
                <a:ea typeface="Courier New" charset="0"/>
                <a:cs typeface="Courier New" charset="0"/>
              </a:rPr>
              <a:t>'</a:t>
            </a:r>
            <a:r>
              <a:rPr lang="en-US" sz="1600" b="1" dirty="0">
                <a:solidFill>
                  <a:srgbClr val="000000"/>
                </a:solidFill>
                <a:latin typeface="Courier New" charset="0"/>
                <a:ea typeface="Courier New" charset="0"/>
                <a:cs typeface="Courier New" charset="0"/>
              </a:rPr>
              <a:t>, x)</a:t>
            </a:r>
          </a:p>
        </p:txBody>
      </p:sp>
      <p:sp>
        <p:nvSpPr>
          <p:cNvPr id="7" name="TextBox 6"/>
          <p:cNvSpPr txBox="1"/>
          <p:nvPr/>
        </p:nvSpPr>
        <p:spPr>
          <a:xfrm>
            <a:off x="428830" y="1895282"/>
            <a:ext cx="5245347" cy="3785652"/>
          </a:xfrm>
          <a:prstGeom prst="rect">
            <a:avLst/>
          </a:prstGeom>
          <a:solidFill>
            <a:schemeClr val="tx1"/>
          </a:solidFill>
        </p:spPr>
        <p:txBody>
          <a:bodyPr wrap="none" rtlCol="0">
            <a:spAutoFit/>
          </a:bodyPr>
          <a:lstStyle/>
          <a:p>
            <a:r>
              <a:rPr lang="en-US" sz="1600" dirty="0">
                <a:solidFill>
                  <a:srgbClr val="1396A3"/>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html</a:t>
            </a:r>
            <a:r>
              <a:rPr lang="en-US" sz="1600" dirty="0">
                <a:solidFill>
                  <a:srgbClr val="1396A3"/>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head</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r>
              <a:rPr lang="en-US" sz="1600" dirty="0">
                <a:solidFill>
                  <a:srgbClr val="C814C9"/>
                </a:solidFill>
                <a:latin typeface="Courier" charset="0"/>
                <a:ea typeface="Courier" charset="0"/>
                <a:cs typeface="Courier" charset="0"/>
              </a:rPr>
              <a:t>A conditional template</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head</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body</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Your guess was {{ guess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 if guess </a:t>
            </a:r>
            <a:r>
              <a:rPr lang="en-US" sz="1600" dirty="0">
                <a:solidFill>
                  <a:srgbClr val="2EAEBB"/>
                </a:solidFill>
                <a:latin typeface="Courier" charset="0"/>
                <a:ea typeface="Courier" charset="0"/>
                <a:cs typeface="Courier" charset="0"/>
              </a:rPr>
              <a:t>&lt;</a:t>
            </a:r>
            <a:r>
              <a:rPr lang="en-US" sz="1600" dirty="0">
                <a:solidFill>
                  <a:srgbClr val="000000"/>
                </a:solidFill>
                <a:latin typeface="Courier" charset="0"/>
                <a:ea typeface="Courier" charset="0"/>
                <a:cs typeface="Courier" charset="0"/>
              </a:rPr>
              <a:t> 42</a:t>
            </a:r>
            <a:r>
              <a:rPr lang="en-US" sz="1600" dirty="0">
                <a:solidFill>
                  <a:srgbClr val="2EAEBB"/>
                </a:solidFill>
                <a:latin typeface="Courier" charset="0"/>
                <a:ea typeface="Courier" charset="0"/>
                <a:cs typeface="Courier" charset="0"/>
              </a:rPr>
              <a:t> %}</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        </a:t>
            </a:r>
            <a:r>
              <a:rPr lang="mr-IN" sz="1600" dirty="0">
                <a:solidFill>
                  <a:srgbClr val="00FDFF"/>
                </a:solidFill>
                <a:latin typeface="Courier" charset="0"/>
                <a:ea typeface="Courier" charset="0"/>
                <a:cs typeface="Courier" charset="0"/>
              </a:rPr>
              <a:t>&lt;</a:t>
            </a:r>
            <a:r>
              <a:rPr lang="mr-IN" sz="1600" dirty="0" err="1">
                <a:solidFill>
                  <a:srgbClr val="2EAEBB"/>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low</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 </a:t>
            </a:r>
            <a:r>
              <a:rPr lang="en-US" sz="1600" dirty="0" err="1">
                <a:solidFill>
                  <a:srgbClr val="000000"/>
                </a:solidFill>
                <a:latin typeface="Courier" charset="0"/>
                <a:ea typeface="Courier" charset="0"/>
                <a:cs typeface="Courier" charset="0"/>
              </a:rPr>
              <a:t>elif</a:t>
            </a:r>
            <a:r>
              <a:rPr lang="en-US" sz="1600" dirty="0">
                <a:solidFill>
                  <a:srgbClr val="000000"/>
                </a:solidFill>
                <a:latin typeface="Courier" charset="0"/>
                <a:ea typeface="Courier" charset="0"/>
                <a:cs typeface="Courier" charset="0"/>
              </a:rPr>
              <a:t> guess </a:t>
            </a:r>
            <a:r>
              <a:rPr lang="en-US" sz="1600" dirty="0">
                <a:solidFill>
                  <a:srgbClr val="DFDFDF"/>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 42 %}</a:t>
            </a: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high</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 </a:t>
            </a:r>
            <a:r>
              <a:rPr lang="mr-IN" sz="1600" dirty="0" err="1">
                <a:solidFill>
                  <a:srgbClr val="000000"/>
                </a:solidFill>
                <a:latin typeface="Courier" charset="0"/>
                <a:ea typeface="Courier" charset="0"/>
                <a:cs typeface="Courier" charset="0"/>
              </a:rPr>
              <a:t>else</a:t>
            </a:r>
            <a:r>
              <a:rPr lang="mr-IN" sz="1600" dirty="0">
                <a:solidFill>
                  <a:srgbClr val="000000"/>
                </a:solidFill>
                <a:latin typeface="Courier" charset="0"/>
                <a:ea typeface="Courier" charset="0"/>
                <a:cs typeface="Courier" charset="0"/>
              </a:rPr>
              <a:t> %}</a:t>
            </a: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Just</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right</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 </a:t>
            </a:r>
            <a:r>
              <a:rPr lang="mr-IN" sz="1600" dirty="0" err="1">
                <a:solidFill>
                  <a:srgbClr val="000000"/>
                </a:solidFill>
                <a:latin typeface="Courier" charset="0"/>
                <a:ea typeface="Courier" charset="0"/>
                <a:cs typeface="Courier" charset="0"/>
              </a:rPr>
              <a:t>endif</a:t>
            </a:r>
            <a:r>
              <a:rPr lang="mr-IN" sz="1600" dirty="0">
                <a:solidFill>
                  <a:srgbClr val="000000"/>
                </a:solidFill>
                <a:latin typeface="Courier" charset="0"/>
                <a:ea typeface="Courier" charset="0"/>
                <a:cs typeface="Courier" charset="0"/>
              </a:rPr>
              <a:t> %}</a:t>
            </a: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body</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html</a:t>
            </a:r>
            <a:r>
              <a:rPr lang="mr-IN" sz="1600" dirty="0">
                <a:solidFill>
                  <a:srgbClr val="2EAEBB"/>
                </a:solidFill>
                <a:latin typeface="Courier" charset="0"/>
                <a:ea typeface="Courier" charset="0"/>
                <a:cs typeface="Courier" charset="0"/>
              </a:rPr>
              <a:t>&gt;</a:t>
            </a:r>
            <a:endParaRPr lang="en-US" sz="1600" b="1" dirty="0">
              <a:solidFill>
                <a:srgbClr val="000000"/>
              </a:solidFill>
              <a:latin typeface="Courier" charset="0"/>
              <a:ea typeface="Courier" charset="0"/>
              <a:cs typeface="Courier" charset="0"/>
            </a:endParaRPr>
          </a:p>
        </p:txBody>
      </p:sp>
      <p:pic>
        <p:nvPicPr>
          <p:cNvPr id="8" name="Picture 7" descr="Screenshot of a web page showing &quot;Your guess was 200 Too high&quot;">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7941" y="2366368"/>
            <a:ext cx="5118100" cy="3530600"/>
          </a:xfrm>
          <a:prstGeom prst="rect">
            <a:avLst/>
          </a:prstGeom>
        </p:spPr>
      </p:pic>
      <p:sp>
        <p:nvSpPr>
          <p:cNvPr id="9" name="Rectangle 8"/>
          <p:cNvSpPr/>
          <p:nvPr/>
        </p:nvSpPr>
        <p:spPr>
          <a:xfrm>
            <a:off x="511797" y="772016"/>
            <a:ext cx="4606967" cy="400110"/>
          </a:xfrm>
          <a:prstGeom prst="rect">
            <a:avLst/>
          </a:prstGeom>
        </p:spPr>
        <p:txBody>
          <a:bodyPr wrap="none">
            <a:spAutoFit/>
          </a:bodyPr>
          <a:lstStyle/>
          <a:p>
            <a:r>
              <a:rPr lang="en-US" sz="2000" dirty="0"/>
              <a:t>https://samples.dj4e.com/</a:t>
            </a:r>
            <a:r>
              <a:rPr lang="en-US" sz="2000" dirty="0" err="1"/>
              <a:t>tmpl</a:t>
            </a:r>
            <a:r>
              <a:rPr lang="en-US" sz="2000" dirty="0"/>
              <a:t>/game/200</a:t>
            </a:r>
          </a:p>
        </p:txBody>
      </p:sp>
      <p:sp>
        <p:nvSpPr>
          <p:cNvPr id="2" name="Rectangle 1"/>
          <p:cNvSpPr/>
          <p:nvPr/>
        </p:nvSpPr>
        <p:spPr>
          <a:xfrm>
            <a:off x="428830" y="1396872"/>
            <a:ext cx="4546116" cy="369332"/>
          </a:xfrm>
          <a:prstGeom prst="rect">
            <a:avLst/>
          </a:prstGeom>
        </p:spPr>
        <p:txBody>
          <a:bodyPr wrap="none">
            <a:spAutoFit/>
          </a:bodyPr>
          <a:lstStyle/>
          <a:p>
            <a:r>
              <a:rPr lang="en-US" dirty="0">
                <a:solidFill>
                  <a:srgbClr val="FFFF00"/>
                </a:solidFill>
              </a:rPr>
              <a:t>dj4e-samples/</a:t>
            </a:r>
            <a:r>
              <a:rPr lang="en-US" dirty="0" err="1">
                <a:solidFill>
                  <a:srgbClr val="FFFF00"/>
                </a:solidFill>
              </a:rPr>
              <a:t>tmpl</a:t>
            </a:r>
            <a:r>
              <a:rPr lang="en-US" dirty="0">
                <a:solidFill>
                  <a:srgbClr val="FFFF00"/>
                </a:solidFill>
              </a:rPr>
              <a:t>/templates/</a:t>
            </a:r>
            <a:r>
              <a:rPr lang="en-US" dirty="0" err="1">
                <a:solidFill>
                  <a:srgbClr val="FFFF00"/>
                </a:solidFill>
              </a:rPr>
              <a:t>tmpl</a:t>
            </a:r>
            <a:r>
              <a:rPr lang="en-US" dirty="0">
                <a:solidFill>
                  <a:srgbClr val="FFFF00"/>
                </a:solidFill>
              </a:rPr>
              <a:t>/</a:t>
            </a:r>
            <a:r>
              <a:rPr lang="en-US" dirty="0" err="1">
                <a:solidFill>
                  <a:srgbClr val="FFFF00"/>
                </a:solidFill>
              </a:rPr>
              <a:t>cond.html</a:t>
            </a:r>
            <a:endParaRPr lang="en-US" dirty="0">
              <a:solidFill>
                <a:srgbClr val="FFFF00"/>
              </a:solidFill>
            </a:endParaRPr>
          </a:p>
        </p:txBody>
      </p:sp>
    </p:spTree>
    <p:extLst>
      <p:ext uri="{BB962C8B-B14F-4D97-AF65-F5344CB8AC3E}">
        <p14:creationId xmlns:p14="http://schemas.microsoft.com/office/powerpoint/2010/main" val="594169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Where are Templates?</a:t>
            </a:r>
          </a:p>
        </p:txBody>
      </p:sp>
      <p:sp>
        <p:nvSpPr>
          <p:cNvPr id="5" name="Content Placeholder 4"/>
          <p:cNvSpPr>
            <a:spLocks noGrp="1"/>
          </p:cNvSpPr>
          <p:nvPr>
            <p:ph idx="1"/>
          </p:nvPr>
        </p:nvSpPr>
        <p:spPr>
          <a:xfrm>
            <a:off x="838200" y="1825624"/>
            <a:ext cx="10515600" cy="861819"/>
          </a:xfrm>
        </p:spPr>
        <p:txBody>
          <a:bodyPr>
            <a:normAutofit/>
          </a:bodyPr>
          <a:lstStyle/>
          <a:p>
            <a:r>
              <a:rPr lang="en-US" dirty="0"/>
              <a:t>A Django project is made up of one or </a:t>
            </a:r>
            <a:r>
              <a:rPr lang="en-US"/>
              <a:t>more applications in folders</a:t>
            </a:r>
          </a:p>
        </p:txBody>
      </p:sp>
      <p:sp>
        <p:nvSpPr>
          <p:cNvPr id="6" name="Rectangle 5"/>
          <p:cNvSpPr/>
          <p:nvPr/>
        </p:nvSpPr>
        <p:spPr>
          <a:xfrm>
            <a:off x="1687551" y="2756592"/>
            <a:ext cx="8593874" cy="3139321"/>
          </a:xfrm>
          <a:prstGeom prst="rect">
            <a:avLst/>
          </a:prstGeom>
          <a:solidFill>
            <a:schemeClr val="tx1"/>
          </a:solidFill>
        </p:spPr>
        <p:txBody>
          <a:bodyPr wrap="square">
            <a:spAutoFit/>
          </a:bodyPr>
          <a:lstStyle/>
          <a:p>
            <a:r>
              <a:rPr lang="en-US" dirty="0">
                <a:solidFill>
                  <a:srgbClr val="000000"/>
                </a:solidFill>
                <a:latin typeface="Courier" charset="0"/>
                <a:ea typeface="Courier" charset="0"/>
                <a:cs typeface="Courier" charset="0"/>
              </a:rPr>
              <a:t>dj4e-samples$ ls</a:t>
            </a:r>
          </a:p>
          <a:p>
            <a:r>
              <a:rPr lang="en-US" dirty="0" err="1">
                <a:solidFill>
                  <a:srgbClr val="000000"/>
                </a:solidFill>
                <a:latin typeface="Courier" charset="0"/>
                <a:ea typeface="Courier" charset="0"/>
                <a:cs typeface="Courier" charset="0"/>
              </a:rPr>
              <a:t>LICENSE.md</a:t>
            </a:r>
            <a:r>
              <a:rPr lang="en-US" dirty="0">
                <a:solidFill>
                  <a:srgbClr val="000000"/>
                </a:solidFill>
                <a:latin typeface="Courier" charset="0"/>
                <a:ea typeface="Courier" charset="0"/>
                <a:cs typeface="Courier" charset="0"/>
              </a:rPr>
              <a:t>		form			pics</a:t>
            </a:r>
          </a:p>
          <a:p>
            <a:r>
              <a:rPr lang="en-US" dirty="0" err="1">
                <a:solidFill>
                  <a:srgbClr val="000000"/>
                </a:solidFill>
                <a:latin typeface="Courier" charset="0"/>
                <a:ea typeface="Courier" charset="0"/>
                <a:cs typeface="Courier" charset="0"/>
              </a:rPr>
              <a:t>README.md</a:t>
            </a:r>
            <a:r>
              <a:rPr lang="en-US" dirty="0">
                <a:solidFill>
                  <a:srgbClr val="000000"/>
                </a:solidFill>
                <a:latin typeface="Courier" charset="0"/>
                <a:ea typeface="Courier" charset="0"/>
                <a:cs typeface="Courier" charset="0"/>
              </a:rPr>
              <a:t>		forums			</a:t>
            </a:r>
            <a:r>
              <a:rPr lang="en-US" dirty="0" err="1">
                <a:solidFill>
                  <a:srgbClr val="000000"/>
                </a:solidFill>
                <a:latin typeface="Courier" charset="0"/>
                <a:ea typeface="Courier" charset="0"/>
                <a:cs typeface="Courier" charset="0"/>
              </a:rPr>
              <a:t>requirements.txt</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autos			</a:t>
            </a:r>
            <a:r>
              <a:rPr lang="en-US" dirty="0" err="1">
                <a:solidFill>
                  <a:srgbClr val="000000"/>
                </a:solidFill>
                <a:latin typeface="Courier" charset="0"/>
                <a:ea typeface="Courier" charset="0"/>
                <a:cs typeface="Courier" charset="0"/>
              </a:rPr>
              <a:t>getpost</a:t>
            </a:r>
            <a:r>
              <a:rPr lang="en-US" dirty="0">
                <a:solidFill>
                  <a:srgbClr val="000000"/>
                </a:solidFill>
                <a:latin typeface="Courier" charset="0"/>
                <a:ea typeface="Courier" charset="0"/>
                <a:cs typeface="Courier" charset="0"/>
              </a:rPr>
              <a:t>		rest</a:t>
            </a:r>
          </a:p>
          <a:p>
            <a:r>
              <a:rPr lang="en-US" dirty="0" err="1">
                <a:solidFill>
                  <a:srgbClr val="000000"/>
                </a:solidFill>
                <a:latin typeface="Courier" charset="0"/>
                <a:ea typeface="Courier" charset="0"/>
                <a:cs typeface="Courier" charset="0"/>
              </a:rPr>
              <a:t>bookmany</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gview</a:t>
            </a:r>
            <a:r>
              <a:rPr lang="en-US" dirty="0">
                <a:solidFill>
                  <a:srgbClr val="000000"/>
                </a:solidFill>
                <a:latin typeface="Courier" charset="0"/>
                <a:ea typeface="Courier" charset="0"/>
                <a:cs typeface="Courier" charset="0"/>
              </a:rPr>
              <a:t>			route</a:t>
            </a:r>
          </a:p>
          <a:p>
            <a:r>
              <a:rPr lang="en-US" dirty="0" err="1">
                <a:solidFill>
                  <a:srgbClr val="000000"/>
                </a:solidFill>
                <a:latin typeface="Courier" charset="0"/>
                <a:ea typeface="Courier" charset="0"/>
                <a:cs typeface="Courier" charset="0"/>
              </a:rPr>
              <a:t>bookone</a:t>
            </a:r>
            <a:r>
              <a:rPr lang="en-US" dirty="0">
                <a:solidFill>
                  <a:srgbClr val="000000"/>
                </a:solidFill>
                <a:latin typeface="Courier" charset="0"/>
                <a:ea typeface="Courier" charset="0"/>
                <a:cs typeface="Courier" charset="0"/>
              </a:rPr>
              <a:t>		hello			scripts</a:t>
            </a:r>
          </a:p>
          <a:p>
            <a:r>
              <a:rPr lang="en-US" dirty="0">
                <a:solidFill>
                  <a:srgbClr val="000000"/>
                </a:solidFill>
                <a:latin typeface="Courier" charset="0"/>
                <a:ea typeface="Courier" charset="0"/>
                <a:cs typeface="Courier" charset="0"/>
              </a:rPr>
              <a:t>crispy			home			session</a:t>
            </a:r>
          </a:p>
          <a:p>
            <a:r>
              <a:rPr lang="en-US" dirty="0">
                <a:solidFill>
                  <a:srgbClr val="000000"/>
                </a:solidFill>
                <a:latin typeface="Courier" charset="0"/>
                <a:ea typeface="Courier" charset="0"/>
                <a:cs typeface="Courier" charset="0"/>
              </a:rPr>
              <a:t>db.sqlite3		</a:t>
            </a:r>
            <a:r>
              <a:rPr lang="en-US" dirty="0" err="1">
                <a:solidFill>
                  <a:srgbClr val="000000"/>
                </a:solidFill>
                <a:latin typeface="Courier" charset="0"/>
                <a:ea typeface="Courier" charset="0"/>
                <a:cs typeface="Courier" charset="0"/>
              </a:rPr>
              <a:t>manage.py</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tmpl</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dj4e-samples		many			tracks</a:t>
            </a:r>
          </a:p>
          <a:p>
            <a:r>
              <a:rPr lang="en-US" dirty="0">
                <a:solidFill>
                  <a:srgbClr val="000000"/>
                </a:solidFill>
                <a:latin typeface="Courier" charset="0"/>
                <a:ea typeface="Courier" charset="0"/>
                <a:cs typeface="Courier" charset="0"/>
              </a:rPr>
              <a:t>favs			menu			users</a:t>
            </a:r>
          </a:p>
          <a:p>
            <a:r>
              <a:rPr lang="en-US" dirty="0" err="1">
                <a:solidFill>
                  <a:srgbClr val="000000"/>
                </a:solidFill>
                <a:latin typeface="Courier" charset="0"/>
                <a:ea typeface="Courier" charset="0"/>
                <a:cs typeface="Courier" charset="0"/>
              </a:rPr>
              <a:t>favsql</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myarts</a:t>
            </a:r>
            <a:r>
              <a:rPr lang="en-US" dirty="0">
                <a:solidFill>
                  <a:srgbClr val="000000"/>
                </a:solidFill>
                <a:latin typeface="Courier" charset="0"/>
                <a:ea typeface="Courier" charset="0"/>
                <a:cs typeface="Courier" charset="0"/>
              </a:rPr>
              <a:t>			views</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6314598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Templates in Folders</a:t>
            </a:r>
          </a:p>
        </p:txBody>
      </p:sp>
      <p:sp>
        <p:nvSpPr>
          <p:cNvPr id="5" name="Content Placeholder 4"/>
          <p:cNvSpPr>
            <a:spLocks noGrp="1"/>
          </p:cNvSpPr>
          <p:nvPr>
            <p:ph idx="1"/>
          </p:nvPr>
        </p:nvSpPr>
        <p:spPr>
          <a:xfrm>
            <a:off x="838200" y="1825624"/>
            <a:ext cx="10515600" cy="1216603"/>
          </a:xfrm>
        </p:spPr>
        <p:txBody>
          <a:bodyPr>
            <a:normAutofit fontScale="77500" lnSpcReduction="20000"/>
          </a:bodyPr>
          <a:lstStyle/>
          <a:p>
            <a:r>
              <a:rPr lang="en-US" dirty="0"/>
              <a:t>It is common to reuse the "</a:t>
            </a:r>
            <a:r>
              <a:rPr lang="en-US" dirty="0">
                <a:solidFill>
                  <a:srgbClr val="FF7F00"/>
                </a:solidFill>
              </a:rPr>
              <a:t>name</a:t>
            </a:r>
            <a:r>
              <a:rPr lang="en-US" dirty="0"/>
              <a:t>" of a template file in several applications</a:t>
            </a:r>
          </a:p>
          <a:p>
            <a:r>
              <a:rPr lang="en-US" dirty="0"/>
              <a:t>We use a technique called "</a:t>
            </a:r>
            <a:r>
              <a:rPr lang="en-US" dirty="0">
                <a:solidFill>
                  <a:srgbClr val="FF40FF"/>
                </a:solidFill>
              </a:rPr>
              <a:t>namespace</a:t>
            </a:r>
            <a:r>
              <a:rPr lang="en-US" dirty="0"/>
              <a:t>" so that each application can load its own templates without template name collision</a:t>
            </a:r>
          </a:p>
        </p:txBody>
      </p:sp>
      <p:sp>
        <p:nvSpPr>
          <p:cNvPr id="2" name="Rectangle 1"/>
          <p:cNvSpPr/>
          <p:nvPr/>
        </p:nvSpPr>
        <p:spPr>
          <a:xfrm>
            <a:off x="1102112" y="5220483"/>
            <a:ext cx="7735229" cy="646331"/>
          </a:xfrm>
          <a:prstGeom prst="rect">
            <a:avLst/>
          </a:prstGeom>
        </p:spPr>
        <p:txBody>
          <a:bodyPr wrap="square">
            <a:spAutoFit/>
          </a:bodyPr>
          <a:lstStyle/>
          <a:p>
            <a:r>
              <a:rPr lang="en-US" dirty="0"/>
              <a:t>https://</a:t>
            </a:r>
            <a:r>
              <a:rPr lang="en-US" dirty="0" err="1"/>
              <a:t>en.wikipedia.org</a:t>
            </a:r>
            <a:r>
              <a:rPr lang="en-US" dirty="0"/>
              <a:t>/wiki/Namespace</a:t>
            </a:r>
          </a:p>
          <a:p>
            <a:r>
              <a:rPr lang="en-US" dirty="0"/>
              <a:t>https://</a:t>
            </a:r>
            <a:r>
              <a:rPr lang="en-US" dirty="0" err="1"/>
              <a:t>docs.djangoproject.com</a:t>
            </a:r>
            <a:r>
              <a:rPr lang="en-US" dirty="0"/>
              <a:t>/</a:t>
            </a:r>
            <a:r>
              <a:rPr lang="en-US" dirty="0" err="1"/>
              <a:t>en</a:t>
            </a:r>
            <a:r>
              <a:rPr lang="en-US" dirty="0"/>
              <a:t>/</a:t>
            </a:r>
            <a:r>
              <a:rPr lang="hr-HR" dirty="0"/>
              <a:t>3.0</a:t>
            </a:r>
            <a:r>
              <a:rPr lang="en-US" dirty="0"/>
              <a:t>/topics/http/</a:t>
            </a:r>
            <a:r>
              <a:rPr lang="en-US" dirty="0" err="1"/>
              <a:t>urls</a:t>
            </a:r>
            <a:r>
              <a:rPr lang="en-US" dirty="0"/>
              <a:t>/#</a:t>
            </a:r>
            <a:r>
              <a:rPr lang="en-US" dirty="0" err="1"/>
              <a:t>url</a:t>
            </a:r>
            <a:r>
              <a:rPr lang="en-US" dirty="0"/>
              <a:t>-namespaces</a:t>
            </a:r>
          </a:p>
        </p:txBody>
      </p:sp>
      <p:sp>
        <p:nvSpPr>
          <p:cNvPr id="7" name="Rectangle 6"/>
          <p:cNvSpPr/>
          <p:nvPr/>
        </p:nvSpPr>
        <p:spPr>
          <a:xfrm>
            <a:off x="1687550" y="3231794"/>
            <a:ext cx="8593874" cy="1754326"/>
          </a:xfrm>
          <a:prstGeom prst="rect">
            <a:avLst/>
          </a:prstGeom>
          <a:solidFill>
            <a:schemeClr val="tx1"/>
          </a:solidFill>
        </p:spPr>
        <p:txBody>
          <a:bodyPr wrap="square">
            <a:spAutoFit/>
          </a:bodyPr>
          <a:lstStyle/>
          <a:p>
            <a:r>
              <a:rPr lang="en-US" dirty="0">
                <a:solidFill>
                  <a:srgbClr val="000000"/>
                </a:solidFill>
                <a:latin typeface="Menlo-Regular" charset="0"/>
              </a:rPr>
              <a:t>dj4e-samples$ ls */templates/*/</a:t>
            </a:r>
            <a:r>
              <a:rPr lang="en-US" dirty="0" err="1">
                <a:solidFill>
                  <a:srgbClr val="000000"/>
                </a:solidFill>
                <a:latin typeface="Menlo-Regular" charset="0"/>
              </a:rPr>
              <a:t>detail.html</a:t>
            </a:r>
            <a:r>
              <a:rPr lang="en-US" dirty="0">
                <a:solidFill>
                  <a:srgbClr val="000000"/>
                </a:solidFill>
                <a:latin typeface="Menlo-Regular" charset="0"/>
              </a:rPr>
              <a:t> </a:t>
            </a:r>
            <a:r>
              <a:rPr lang="en-US" dirty="0">
                <a:solidFill>
                  <a:srgbClr val="FF40FF"/>
                </a:solidFill>
                <a:latin typeface="Menlo-Regular" charset="0"/>
              </a:rPr>
              <a:t>favs</a:t>
            </a:r>
            <a:r>
              <a:rPr lang="en-US" dirty="0">
                <a:solidFill>
                  <a:srgbClr val="000000"/>
                </a:solidFill>
                <a:latin typeface="Menlo-Regular" charset="0"/>
              </a:rPr>
              <a:t>/templates/</a:t>
            </a:r>
            <a:r>
              <a:rPr lang="en-US" dirty="0">
                <a:solidFill>
                  <a:srgbClr val="FF40FF"/>
                </a:solidFill>
                <a:latin typeface="Menlo-Regular" charset="0"/>
              </a:rPr>
              <a:t>favs</a:t>
            </a:r>
            <a:r>
              <a:rPr lang="en-US" dirty="0">
                <a:solidFill>
                  <a:srgbClr val="000000"/>
                </a:solidFill>
                <a:latin typeface="Menlo-Regular" charset="0"/>
              </a:rPr>
              <a:t>/</a:t>
            </a:r>
            <a:r>
              <a:rPr lang="en-US" dirty="0" err="1">
                <a:solidFill>
                  <a:srgbClr val="FF7F00"/>
                </a:solidFill>
                <a:latin typeface="Menlo-Regular" charset="0"/>
              </a:rPr>
              <a:t>detail.htm</a:t>
            </a:r>
            <a:r>
              <a:rPr lang="en-US" dirty="0" err="1">
                <a:solidFill>
                  <a:srgbClr val="09442A"/>
                </a:solidFill>
                <a:latin typeface="Menlo-Regular" charset="0"/>
              </a:rPr>
              <a:t>l</a:t>
            </a:r>
            <a:endParaRPr lang="en-US" dirty="0">
              <a:solidFill>
                <a:srgbClr val="09442A"/>
              </a:solidFill>
              <a:latin typeface="Menlo-Regular" charset="0"/>
            </a:endParaRPr>
          </a:p>
          <a:p>
            <a:r>
              <a:rPr lang="en-US" dirty="0" err="1">
                <a:solidFill>
                  <a:srgbClr val="FF40FF"/>
                </a:solidFill>
                <a:latin typeface="Menlo-Regular" charset="0"/>
              </a:rPr>
              <a:t>favsql</a:t>
            </a:r>
            <a:r>
              <a:rPr lang="en-US" dirty="0">
                <a:solidFill>
                  <a:srgbClr val="000000"/>
                </a:solidFill>
                <a:latin typeface="Menlo-Regular" charset="0"/>
              </a:rPr>
              <a:t>/templates/</a:t>
            </a:r>
            <a:r>
              <a:rPr lang="en-US" dirty="0" err="1">
                <a:solidFill>
                  <a:srgbClr val="FF40FF"/>
                </a:solidFill>
                <a:latin typeface="Menlo-Regular" charset="0"/>
              </a:rPr>
              <a:t>favsql</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FF40FF"/>
                </a:solidFill>
                <a:latin typeface="Menlo-Regular" charset="0"/>
              </a:rPr>
              <a:t>forums</a:t>
            </a:r>
            <a:r>
              <a:rPr lang="en-US" dirty="0">
                <a:solidFill>
                  <a:srgbClr val="000000"/>
                </a:solidFill>
                <a:latin typeface="Menlo-Regular" charset="0"/>
              </a:rPr>
              <a:t>/templates/</a:t>
            </a:r>
            <a:r>
              <a:rPr lang="en-US" dirty="0">
                <a:solidFill>
                  <a:srgbClr val="FF40FF"/>
                </a:solidFill>
                <a:latin typeface="Menlo-Regular" charset="0"/>
              </a:rPr>
              <a:t>forums</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FF40FF"/>
                </a:solidFill>
                <a:latin typeface="Menlo-Regular" charset="0"/>
              </a:rPr>
              <a:t>pics</a:t>
            </a:r>
            <a:r>
              <a:rPr lang="en-US" dirty="0">
                <a:solidFill>
                  <a:srgbClr val="000000"/>
                </a:solidFill>
                <a:latin typeface="Menlo-Regular" charset="0"/>
              </a:rPr>
              <a:t>/templates/</a:t>
            </a:r>
            <a:r>
              <a:rPr lang="en-US" dirty="0">
                <a:solidFill>
                  <a:srgbClr val="FF40FF"/>
                </a:solidFill>
                <a:latin typeface="Menlo-Regular" charset="0"/>
              </a:rPr>
              <a:t>pics</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000000"/>
                </a:solidFill>
                <a:latin typeface="Menlo-Regular" charset="0"/>
              </a:rPr>
              <a:t>dj4e-samples$ </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6529740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Templates in Name Spaces</a:t>
            </a:r>
          </a:p>
        </p:txBody>
      </p:sp>
      <p:sp>
        <p:nvSpPr>
          <p:cNvPr id="5" name="Content Placeholder 4"/>
          <p:cNvSpPr>
            <a:spLocks noGrp="1"/>
          </p:cNvSpPr>
          <p:nvPr>
            <p:ph idx="1"/>
          </p:nvPr>
        </p:nvSpPr>
        <p:spPr>
          <a:xfrm>
            <a:off x="838200" y="1825624"/>
            <a:ext cx="10515600" cy="1216603"/>
          </a:xfrm>
        </p:spPr>
        <p:txBody>
          <a:bodyPr>
            <a:normAutofit lnSpcReduction="10000"/>
          </a:bodyPr>
          <a:lstStyle/>
          <a:p>
            <a:r>
              <a:rPr lang="en-US" dirty="0"/>
              <a:t>For the namespace to work, we need to put templates in a path that includes the </a:t>
            </a:r>
            <a:r>
              <a:rPr lang="en-US" dirty="0">
                <a:solidFill>
                  <a:srgbClr val="FF40FF"/>
                </a:solidFill>
              </a:rPr>
              <a:t>application name </a:t>
            </a:r>
            <a:r>
              <a:rPr lang="en-US" dirty="0"/>
              <a:t>twice.  Weird but necessary. </a:t>
            </a:r>
            <a:r>
              <a:rPr lang="en-US" dirty="0">
                <a:sym typeface="Wingdings"/>
              </a:rPr>
              <a:t></a:t>
            </a:r>
            <a:endParaRPr lang="en-US" dirty="0"/>
          </a:p>
        </p:txBody>
      </p:sp>
      <p:sp>
        <p:nvSpPr>
          <p:cNvPr id="2" name="Rectangle 1"/>
          <p:cNvSpPr/>
          <p:nvPr/>
        </p:nvSpPr>
        <p:spPr>
          <a:xfrm>
            <a:off x="1102112" y="5220483"/>
            <a:ext cx="7735229" cy="646331"/>
          </a:xfrm>
          <a:prstGeom prst="rect">
            <a:avLst/>
          </a:prstGeom>
        </p:spPr>
        <p:txBody>
          <a:bodyPr wrap="square">
            <a:spAutoFit/>
          </a:bodyPr>
          <a:lstStyle/>
          <a:p>
            <a:r>
              <a:rPr lang="en-US" dirty="0"/>
              <a:t>https://</a:t>
            </a:r>
            <a:r>
              <a:rPr lang="en-US" dirty="0" err="1"/>
              <a:t>en.wikipedia.org</a:t>
            </a:r>
            <a:r>
              <a:rPr lang="en-US" dirty="0"/>
              <a:t>/wiki/Namespace</a:t>
            </a:r>
          </a:p>
          <a:p>
            <a:r>
              <a:rPr lang="en-US" dirty="0"/>
              <a:t>https://</a:t>
            </a:r>
            <a:r>
              <a:rPr lang="en-US" dirty="0" err="1"/>
              <a:t>docs.djangoproject.com</a:t>
            </a:r>
            <a:r>
              <a:rPr lang="en-US" dirty="0"/>
              <a:t>/</a:t>
            </a:r>
            <a:r>
              <a:rPr lang="en-US" dirty="0" err="1"/>
              <a:t>en</a:t>
            </a:r>
            <a:r>
              <a:rPr lang="en-US" dirty="0"/>
              <a:t>/</a:t>
            </a:r>
            <a:r>
              <a:rPr lang="hr-HR" dirty="0"/>
              <a:t>3.0</a:t>
            </a:r>
            <a:r>
              <a:rPr lang="en-US" dirty="0"/>
              <a:t>/topics/http/</a:t>
            </a:r>
            <a:r>
              <a:rPr lang="en-US" dirty="0" err="1"/>
              <a:t>urls</a:t>
            </a:r>
            <a:r>
              <a:rPr lang="en-US" dirty="0"/>
              <a:t>/#</a:t>
            </a:r>
            <a:r>
              <a:rPr lang="en-US" dirty="0" err="1"/>
              <a:t>url</a:t>
            </a:r>
            <a:r>
              <a:rPr lang="en-US" dirty="0"/>
              <a:t>-namespaces</a:t>
            </a:r>
          </a:p>
        </p:txBody>
      </p:sp>
      <p:sp>
        <p:nvSpPr>
          <p:cNvPr id="7" name="Rectangle 6"/>
          <p:cNvSpPr/>
          <p:nvPr/>
        </p:nvSpPr>
        <p:spPr>
          <a:xfrm>
            <a:off x="1687550" y="3231794"/>
            <a:ext cx="8593874" cy="1754326"/>
          </a:xfrm>
          <a:prstGeom prst="rect">
            <a:avLst/>
          </a:prstGeom>
          <a:solidFill>
            <a:schemeClr val="tx1"/>
          </a:solidFill>
        </p:spPr>
        <p:txBody>
          <a:bodyPr wrap="square">
            <a:spAutoFit/>
          </a:bodyPr>
          <a:lstStyle/>
          <a:p>
            <a:r>
              <a:rPr lang="en-US" dirty="0">
                <a:solidFill>
                  <a:srgbClr val="000000"/>
                </a:solidFill>
                <a:latin typeface="Menlo-Regular" charset="0"/>
              </a:rPr>
              <a:t>dj4e-samples$ ls */templates/*/</a:t>
            </a:r>
            <a:r>
              <a:rPr lang="en-US" dirty="0" err="1">
                <a:solidFill>
                  <a:srgbClr val="000000"/>
                </a:solidFill>
                <a:latin typeface="Menlo-Regular" charset="0"/>
              </a:rPr>
              <a:t>detail.html</a:t>
            </a:r>
            <a:r>
              <a:rPr lang="en-US" dirty="0">
                <a:solidFill>
                  <a:srgbClr val="000000"/>
                </a:solidFill>
                <a:latin typeface="Menlo-Regular" charset="0"/>
              </a:rPr>
              <a:t> </a:t>
            </a:r>
            <a:r>
              <a:rPr lang="en-US" dirty="0">
                <a:solidFill>
                  <a:srgbClr val="FF40FF"/>
                </a:solidFill>
                <a:latin typeface="Menlo-Regular" charset="0"/>
              </a:rPr>
              <a:t>favs</a:t>
            </a:r>
            <a:r>
              <a:rPr lang="en-US" dirty="0">
                <a:solidFill>
                  <a:srgbClr val="000000"/>
                </a:solidFill>
                <a:latin typeface="Menlo-Regular" charset="0"/>
              </a:rPr>
              <a:t>/templates/</a:t>
            </a:r>
            <a:r>
              <a:rPr lang="en-US" dirty="0">
                <a:solidFill>
                  <a:srgbClr val="FF40FF"/>
                </a:solidFill>
                <a:latin typeface="Menlo-Regular" charset="0"/>
              </a:rPr>
              <a:t>favs</a:t>
            </a:r>
            <a:r>
              <a:rPr lang="en-US" dirty="0">
                <a:solidFill>
                  <a:srgbClr val="000000"/>
                </a:solidFill>
                <a:latin typeface="Menlo-Regular" charset="0"/>
              </a:rPr>
              <a:t>/</a:t>
            </a:r>
            <a:r>
              <a:rPr lang="en-US" dirty="0" err="1">
                <a:solidFill>
                  <a:srgbClr val="FF7F00"/>
                </a:solidFill>
                <a:latin typeface="Menlo-Regular" charset="0"/>
              </a:rPr>
              <a:t>detail.htm</a:t>
            </a:r>
            <a:r>
              <a:rPr lang="en-US" dirty="0" err="1">
                <a:solidFill>
                  <a:srgbClr val="09442A"/>
                </a:solidFill>
                <a:latin typeface="Menlo-Regular" charset="0"/>
              </a:rPr>
              <a:t>l</a:t>
            </a:r>
            <a:endParaRPr lang="en-US" dirty="0">
              <a:solidFill>
                <a:srgbClr val="09442A"/>
              </a:solidFill>
              <a:latin typeface="Menlo-Regular" charset="0"/>
            </a:endParaRPr>
          </a:p>
          <a:p>
            <a:r>
              <a:rPr lang="en-US" dirty="0" err="1">
                <a:solidFill>
                  <a:srgbClr val="FF40FF"/>
                </a:solidFill>
                <a:latin typeface="Menlo-Regular" charset="0"/>
              </a:rPr>
              <a:t>favsql</a:t>
            </a:r>
            <a:r>
              <a:rPr lang="en-US" dirty="0">
                <a:solidFill>
                  <a:srgbClr val="000000"/>
                </a:solidFill>
                <a:latin typeface="Menlo-Regular" charset="0"/>
              </a:rPr>
              <a:t>/templates/</a:t>
            </a:r>
            <a:r>
              <a:rPr lang="en-US" dirty="0" err="1">
                <a:solidFill>
                  <a:srgbClr val="FF40FF"/>
                </a:solidFill>
                <a:latin typeface="Menlo-Regular" charset="0"/>
              </a:rPr>
              <a:t>favsql</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FF40FF"/>
                </a:solidFill>
                <a:latin typeface="Menlo-Regular" charset="0"/>
              </a:rPr>
              <a:t>forums</a:t>
            </a:r>
            <a:r>
              <a:rPr lang="en-US" dirty="0">
                <a:solidFill>
                  <a:srgbClr val="000000"/>
                </a:solidFill>
                <a:latin typeface="Menlo-Regular" charset="0"/>
              </a:rPr>
              <a:t>/templates/</a:t>
            </a:r>
            <a:r>
              <a:rPr lang="en-US" dirty="0">
                <a:solidFill>
                  <a:srgbClr val="FF40FF"/>
                </a:solidFill>
                <a:latin typeface="Menlo-Regular" charset="0"/>
              </a:rPr>
              <a:t>forums</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FF40FF"/>
                </a:solidFill>
                <a:latin typeface="Menlo-Regular" charset="0"/>
              </a:rPr>
              <a:t>pics</a:t>
            </a:r>
            <a:r>
              <a:rPr lang="en-US" dirty="0">
                <a:solidFill>
                  <a:srgbClr val="000000"/>
                </a:solidFill>
                <a:latin typeface="Menlo-Regular" charset="0"/>
              </a:rPr>
              <a:t>/templates/</a:t>
            </a:r>
            <a:r>
              <a:rPr lang="en-US" dirty="0">
                <a:solidFill>
                  <a:srgbClr val="FF40FF"/>
                </a:solidFill>
                <a:latin typeface="Menlo-Regular" charset="0"/>
              </a:rPr>
              <a:t>pics</a:t>
            </a:r>
            <a:r>
              <a:rPr lang="en-US" dirty="0">
                <a:solidFill>
                  <a:srgbClr val="000000"/>
                </a:solidFill>
                <a:latin typeface="Menlo-Regular" charset="0"/>
              </a:rPr>
              <a:t>/</a:t>
            </a:r>
            <a:r>
              <a:rPr lang="en-US" dirty="0" err="1">
                <a:solidFill>
                  <a:srgbClr val="FF7F00"/>
                </a:solidFill>
                <a:latin typeface="Menlo-Regular" charset="0"/>
              </a:rPr>
              <a:t>detail.html</a:t>
            </a:r>
            <a:endParaRPr lang="en-US" dirty="0">
              <a:solidFill>
                <a:srgbClr val="FF7F00"/>
              </a:solidFill>
              <a:latin typeface="Menlo-Regular" charset="0"/>
            </a:endParaRPr>
          </a:p>
          <a:p>
            <a:r>
              <a:rPr lang="en-US" dirty="0">
                <a:solidFill>
                  <a:srgbClr val="000000"/>
                </a:solidFill>
                <a:latin typeface="Menlo-Regular" charset="0"/>
              </a:rPr>
              <a:t>dj4e-samples$ </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6344962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Django template language (DTL)</a:t>
            </a:r>
          </a:p>
        </p:txBody>
      </p:sp>
      <p:sp>
        <p:nvSpPr>
          <p:cNvPr id="3" name="Text Placeholder 2"/>
          <p:cNvSpPr>
            <a:spLocks noGrp="1"/>
          </p:cNvSpPr>
          <p:nvPr>
            <p:ph type="body" idx="1"/>
          </p:nvPr>
        </p:nvSpPr>
        <p:spPr/>
        <p:txBody>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/ref/templates/language/</a:t>
            </a:r>
          </a:p>
        </p:txBody>
      </p:sp>
    </p:spTree>
    <p:extLst>
      <p:ext uri="{BB962C8B-B14F-4D97-AF65-F5344CB8AC3E}">
        <p14:creationId xmlns:p14="http://schemas.microsoft.com/office/powerpoint/2010/main" val="781632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Views are the core of our application</a:t>
            </a:r>
          </a:p>
        </p:txBody>
      </p:sp>
      <p:sp>
        <p:nvSpPr>
          <p:cNvPr id="3" name="Content Placeholder 2"/>
          <p:cNvSpPr>
            <a:spLocks noGrp="1"/>
          </p:cNvSpPr>
          <p:nvPr>
            <p:ph idx="1"/>
          </p:nvPr>
        </p:nvSpPr>
        <p:spPr>
          <a:xfrm>
            <a:off x="838200" y="1825625"/>
            <a:ext cx="10515600" cy="4158080"/>
          </a:xfrm>
        </p:spPr>
        <p:txBody>
          <a:bodyPr/>
          <a:lstStyle/>
          <a:p>
            <a:r>
              <a:rPr lang="en-US" dirty="0"/>
              <a:t>Django looks at the incoming request URL and uses </a:t>
            </a:r>
            <a:r>
              <a:rPr lang="en-US" dirty="0" err="1">
                <a:solidFill>
                  <a:srgbClr val="FFFF00"/>
                </a:solidFill>
              </a:rPr>
              <a:t>urls.py</a:t>
            </a:r>
            <a:r>
              <a:rPr lang="en-US" dirty="0"/>
              <a:t> to select a view</a:t>
            </a:r>
          </a:p>
          <a:p>
            <a:r>
              <a:rPr lang="en-US" dirty="0"/>
              <a:t>The view from </a:t>
            </a:r>
            <a:r>
              <a:rPr lang="en-US" dirty="0" err="1">
                <a:solidFill>
                  <a:srgbClr val="FFFF00"/>
                </a:solidFill>
              </a:rPr>
              <a:t>views.py</a:t>
            </a:r>
            <a:endParaRPr lang="en-US" dirty="0">
              <a:solidFill>
                <a:srgbClr val="FFFF00"/>
              </a:solidFill>
            </a:endParaRPr>
          </a:p>
          <a:p>
            <a:pPr lvl="1"/>
            <a:r>
              <a:rPr lang="en-US" dirty="0"/>
              <a:t>Handle any incoming data in the request and copy it to the database through the model</a:t>
            </a:r>
          </a:p>
          <a:p>
            <a:pPr lvl="1"/>
            <a:r>
              <a:rPr lang="en-US" dirty="0"/>
              <a:t>Retrieve data to put on the page from the database though the model</a:t>
            </a:r>
          </a:p>
          <a:p>
            <a:pPr lvl="1"/>
            <a:r>
              <a:rPr lang="en-US" dirty="0"/>
              <a:t>Produce the HTML that will become the response and return it to the browser</a:t>
            </a:r>
          </a:p>
          <a:p>
            <a:endParaRPr lang="en-US" dirty="0"/>
          </a:p>
        </p:txBody>
      </p:sp>
      <p:sp>
        <p:nvSpPr>
          <p:cNvPr id="4" name="Rectangle 6"/>
          <p:cNvSpPr>
            <a:spLocks/>
          </p:cNvSpPr>
          <p:nvPr/>
        </p:nvSpPr>
        <p:spPr bwMode="auto">
          <a:xfrm>
            <a:off x="889397" y="5386475"/>
            <a:ext cx="384720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1pPr>
            <a:lvl2pPr marL="742950" indent="-28575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2pPr>
            <a:lvl3pPr marL="11430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3pPr>
            <a:lvl4pPr marL="16002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4pPr>
            <a:lvl5pPr marL="2057400" indent="-228600">
              <a:spcBef>
                <a:spcPts val="1300"/>
              </a:spcBef>
              <a:buSzPct val="171000"/>
              <a:buFont typeface="Gill Sans" charset="0"/>
              <a:buChar char="•"/>
              <a:defRPr sz="2100">
                <a:solidFill>
                  <a:schemeClr val="tx1"/>
                </a:solidFill>
                <a:latin typeface="Gill Sans" charset="0"/>
                <a:ea typeface="ヒラギノ角ゴ ProN W3" charset="-128"/>
                <a:sym typeface="Gill Sans" charset="0"/>
              </a:defRPr>
            </a:lvl5pPr>
            <a:lvl6pPr marL="25146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6pPr>
            <a:lvl7pPr marL="29718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7pPr>
            <a:lvl8pPr marL="34290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8pPr>
            <a:lvl9pPr marL="3886200" indent="-228600" eaLnBrk="0" fontAlgn="base" hangingPunct="0">
              <a:spcBef>
                <a:spcPts val="1300"/>
              </a:spcBef>
              <a:spcAft>
                <a:spcPct val="0"/>
              </a:spcAft>
              <a:buSzPct val="171000"/>
              <a:buFont typeface="Gill Sans" charset="0"/>
              <a:buChar char="•"/>
              <a:defRPr sz="2100">
                <a:solidFill>
                  <a:schemeClr val="tx1"/>
                </a:solidFill>
                <a:latin typeface="Gill Sans" charset="0"/>
                <a:ea typeface="ヒラギノ角ゴ ProN W3" charset="-128"/>
                <a:sym typeface="Gill Sans" charset="0"/>
              </a:defRPr>
            </a:lvl9pPr>
          </a:lstStyle>
          <a:p>
            <a:pPr>
              <a:spcBef>
                <a:spcPct val="0"/>
              </a:spcBef>
              <a:buSzTx/>
              <a:buNone/>
            </a:pPr>
            <a:r>
              <a:rPr lang="en-US" altLang="en-US" sz="2000" dirty="0">
                <a:latin typeface="Courier New" charset="0"/>
                <a:ea typeface="Courier New" charset="0"/>
                <a:cs typeface="Courier New" charset="0"/>
              </a:rPr>
              <a:t>https://samples.dj4e.com/</a:t>
            </a:r>
          </a:p>
        </p:txBody>
      </p:sp>
    </p:spTree>
    <p:extLst>
      <p:ext uri="{BB962C8B-B14F-4D97-AF65-F5344CB8AC3E}">
        <p14:creationId xmlns:p14="http://schemas.microsoft.com/office/powerpoint/2010/main" val="14003663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Template Tags / Code</a:t>
            </a:r>
          </a:p>
        </p:txBody>
      </p:sp>
      <p:sp>
        <p:nvSpPr>
          <p:cNvPr id="3" name="TextBox 2"/>
          <p:cNvSpPr txBox="1"/>
          <p:nvPr/>
        </p:nvSpPr>
        <p:spPr>
          <a:xfrm>
            <a:off x="4747030" y="1610478"/>
            <a:ext cx="6413935" cy="4832092"/>
          </a:xfrm>
          <a:prstGeom prst="rect">
            <a:avLst/>
          </a:prstGeom>
          <a:noFill/>
        </p:spPr>
        <p:txBody>
          <a:bodyPr wrap="none" rtlCol="0">
            <a:spAutoFit/>
          </a:bodyPr>
          <a:lstStyle/>
          <a:p>
            <a:r>
              <a:rPr lang="en-US" sz="2800" b="1" dirty="0">
                <a:latin typeface="Courier New" charset="0"/>
                <a:ea typeface="Courier New" charset="0"/>
                <a:cs typeface="Courier New" charset="0"/>
              </a:rPr>
              <a:t>{{ zap }}</a:t>
            </a:r>
          </a:p>
          <a:p>
            <a:r>
              <a:rPr lang="en-US" sz="2800" b="1" dirty="0">
                <a:latin typeface="Courier New" charset="0"/>
                <a:ea typeface="Courier New" charset="0"/>
                <a:cs typeface="Courier New" charset="0"/>
              </a:rPr>
              <a:t>{{ </a:t>
            </a:r>
            <a:r>
              <a:rPr lang="en-US" sz="2800" b="1" dirty="0" err="1">
                <a:latin typeface="Courier New" charset="0"/>
                <a:ea typeface="Courier New" charset="0"/>
                <a:cs typeface="Courier New" charset="0"/>
              </a:rPr>
              <a:t>zap|safe</a:t>
            </a:r>
            <a:r>
              <a:rPr lang="en-US" sz="2800" b="1" dirty="0">
                <a:latin typeface="Courier New" charset="0"/>
                <a:ea typeface="Courier New" charset="0"/>
                <a:cs typeface="Courier New" charset="0"/>
              </a:rPr>
              <a:t> }}</a:t>
            </a:r>
          </a:p>
          <a:p>
            <a:endParaRPr lang="en-US" sz="2800" b="1" dirty="0">
              <a:latin typeface="Courier New" charset="0"/>
              <a:ea typeface="Courier New" charset="0"/>
              <a:cs typeface="Courier New" charset="0"/>
            </a:endParaRPr>
          </a:p>
          <a:p>
            <a:r>
              <a:rPr lang="en-US" sz="2800" b="1" dirty="0">
                <a:latin typeface="Courier New" charset="0"/>
                <a:ea typeface="Courier New" charset="0"/>
                <a:cs typeface="Courier New" charset="0"/>
              </a:rPr>
              <a:t>{% </a:t>
            </a:r>
            <a:r>
              <a:rPr lang="en-US" sz="2800" b="1" dirty="0" err="1">
                <a:latin typeface="Courier New" charset="0"/>
                <a:ea typeface="Courier New" charset="0"/>
                <a:cs typeface="Courier New" charset="0"/>
              </a:rPr>
              <a:t>url</a:t>
            </a:r>
            <a:r>
              <a:rPr lang="en-US" sz="2800" b="1" dirty="0">
                <a:latin typeface="Courier New" charset="0"/>
                <a:ea typeface="Courier New" charset="0"/>
                <a:cs typeface="Courier New" charset="0"/>
              </a:rPr>
              <a:t> 'cat-detail' </a:t>
            </a:r>
            <a:r>
              <a:rPr lang="en-US" sz="2800" b="1" dirty="0" err="1">
                <a:latin typeface="Courier New" charset="0"/>
                <a:ea typeface="Courier New" charset="0"/>
                <a:cs typeface="Courier New" charset="0"/>
              </a:rPr>
              <a:t>cat.id</a:t>
            </a:r>
            <a:r>
              <a:rPr lang="en-US" sz="2800" b="1" dirty="0">
                <a:latin typeface="Courier New" charset="0"/>
                <a:ea typeface="Courier New" charset="0"/>
                <a:cs typeface="Courier New" charset="0"/>
              </a:rPr>
              <a:t> %}</a:t>
            </a:r>
          </a:p>
          <a:p>
            <a:r>
              <a:rPr lang="en-US" sz="2800" b="1" dirty="0">
                <a:latin typeface="Courier New" charset="0"/>
                <a:ea typeface="Courier New" charset="0"/>
                <a:cs typeface="Courier New" charset="0"/>
              </a:rPr>
              <a:t>{% </a:t>
            </a:r>
            <a:r>
              <a:rPr lang="en-US" sz="2800" b="1" dirty="0" err="1">
                <a:latin typeface="Courier New" charset="0"/>
                <a:ea typeface="Courier New" charset="0"/>
                <a:cs typeface="Courier New" charset="0"/>
              </a:rPr>
              <a:t>author.get_absolute_url</a:t>
            </a:r>
            <a:r>
              <a:rPr lang="en-US" sz="2800" b="1" dirty="0">
                <a:latin typeface="Courier New" charset="0"/>
                <a:ea typeface="Courier New" charset="0"/>
                <a:cs typeface="Courier New" charset="0"/>
              </a:rPr>
              <a:t> %}</a:t>
            </a:r>
          </a:p>
          <a:p>
            <a:endParaRPr lang="en-US" sz="2800" b="1" dirty="0">
              <a:latin typeface="Courier New" charset="0"/>
              <a:ea typeface="Courier New" charset="0"/>
              <a:cs typeface="Courier New" charset="0"/>
            </a:endParaRPr>
          </a:p>
          <a:p>
            <a:r>
              <a:rPr lang="en-US" sz="2800" b="1" dirty="0">
                <a:latin typeface="Courier New" charset="0"/>
                <a:ea typeface="Courier New" charset="0"/>
                <a:cs typeface="Courier New" charset="0"/>
              </a:rPr>
              <a:t>{% if zap &gt; 100 %}</a:t>
            </a:r>
          </a:p>
          <a:p>
            <a:r>
              <a:rPr lang="en-US" sz="2800" b="1" dirty="0">
                <a:latin typeface="Courier New" charset="0"/>
                <a:ea typeface="Courier New" charset="0"/>
                <a:cs typeface="Courier New" charset="0"/>
              </a:rPr>
              <a:t>{% </a:t>
            </a:r>
            <a:r>
              <a:rPr lang="en-US" sz="2800" b="1" dirty="0" err="1">
                <a:latin typeface="Courier New" charset="0"/>
                <a:ea typeface="Courier New" charset="0"/>
                <a:cs typeface="Courier New" charset="0"/>
              </a:rPr>
              <a:t>endif</a:t>
            </a:r>
            <a:r>
              <a:rPr lang="en-US" sz="2800" b="1" dirty="0">
                <a:latin typeface="Courier New" charset="0"/>
                <a:ea typeface="Courier New" charset="0"/>
                <a:cs typeface="Courier New" charset="0"/>
              </a:rPr>
              <a:t> %}</a:t>
            </a:r>
          </a:p>
          <a:p>
            <a:endParaRPr lang="en-US" sz="2800" b="1" dirty="0">
              <a:latin typeface="Courier New" charset="0"/>
              <a:ea typeface="Courier New" charset="0"/>
              <a:cs typeface="Courier New" charset="0"/>
            </a:endParaRPr>
          </a:p>
          <a:p>
            <a:r>
              <a:rPr lang="en-US" sz="2800" b="1" dirty="0">
                <a:latin typeface="Courier New" charset="0"/>
                <a:ea typeface="Courier New" charset="0"/>
                <a:cs typeface="Courier New" charset="0"/>
              </a:rPr>
              <a:t>{% block content %}</a:t>
            </a:r>
          </a:p>
          <a:p>
            <a:r>
              <a:rPr lang="en-US" sz="2800" b="1" dirty="0">
                <a:latin typeface="Courier New" charset="0"/>
                <a:ea typeface="Courier New" charset="0"/>
                <a:cs typeface="Courier New" charset="0"/>
              </a:rPr>
              <a:t>{% </a:t>
            </a:r>
            <a:r>
              <a:rPr lang="en-US" sz="2800" b="1" dirty="0" err="1">
                <a:latin typeface="Courier New" charset="0"/>
                <a:ea typeface="Courier New" charset="0"/>
                <a:cs typeface="Courier New" charset="0"/>
              </a:rPr>
              <a:t>endblock</a:t>
            </a:r>
            <a:r>
              <a:rPr lang="en-US" sz="2800" b="1" dirty="0">
                <a:latin typeface="Courier New" charset="0"/>
                <a:ea typeface="Courier New" charset="0"/>
                <a:cs typeface="Courier New" charset="0"/>
              </a:rPr>
              <a:t> %}</a:t>
            </a:r>
          </a:p>
        </p:txBody>
      </p:sp>
      <p:sp>
        <p:nvSpPr>
          <p:cNvPr id="4" name="TextBox 3"/>
          <p:cNvSpPr txBox="1"/>
          <p:nvPr/>
        </p:nvSpPr>
        <p:spPr>
          <a:xfrm>
            <a:off x="2028802" y="1825921"/>
            <a:ext cx="2005164" cy="4401205"/>
          </a:xfrm>
          <a:prstGeom prst="rect">
            <a:avLst/>
          </a:prstGeom>
          <a:noFill/>
        </p:spPr>
        <p:txBody>
          <a:bodyPr wrap="none" rtlCol="0">
            <a:spAutoFit/>
          </a:bodyPr>
          <a:lstStyle/>
          <a:p>
            <a:pPr algn="r"/>
            <a:r>
              <a:rPr lang="en-US" sz="2800" b="1" dirty="0">
                <a:solidFill>
                  <a:srgbClr val="FFFF00"/>
                </a:solidFill>
                <a:ea typeface="Courier New" charset="0"/>
                <a:cs typeface="Courier New" charset="0"/>
              </a:rPr>
              <a:t>Substitution</a:t>
            </a:r>
          </a:p>
          <a:p>
            <a:pPr algn="r"/>
            <a:endParaRPr lang="en-US" sz="2800" b="1" dirty="0">
              <a:solidFill>
                <a:srgbClr val="FFFF00"/>
              </a:solidFill>
              <a:ea typeface="Courier New" charset="0"/>
              <a:cs typeface="Courier New" charset="0"/>
            </a:endParaRPr>
          </a:p>
          <a:p>
            <a:pPr algn="r"/>
            <a:endParaRPr lang="en-US" sz="2800" b="1" dirty="0">
              <a:solidFill>
                <a:srgbClr val="FFFF00"/>
              </a:solidFill>
              <a:ea typeface="Courier New" charset="0"/>
              <a:cs typeface="Courier New" charset="0"/>
            </a:endParaRPr>
          </a:p>
          <a:p>
            <a:pPr algn="r"/>
            <a:r>
              <a:rPr lang="en-US" sz="2800" b="1" dirty="0">
                <a:solidFill>
                  <a:srgbClr val="FFFF00"/>
                </a:solidFill>
                <a:ea typeface="Courier New" charset="0"/>
                <a:cs typeface="Courier New" charset="0"/>
              </a:rPr>
              <a:t>Calling code</a:t>
            </a:r>
          </a:p>
          <a:p>
            <a:pPr algn="r"/>
            <a:endParaRPr lang="en-US" sz="2800" b="1" dirty="0">
              <a:solidFill>
                <a:srgbClr val="FFFF00"/>
              </a:solidFill>
              <a:ea typeface="Courier New" charset="0"/>
              <a:cs typeface="Courier New" charset="0"/>
            </a:endParaRPr>
          </a:p>
          <a:p>
            <a:pPr algn="r"/>
            <a:endParaRPr lang="en-US" sz="2800" b="1" dirty="0">
              <a:solidFill>
                <a:srgbClr val="FFFF00"/>
              </a:solidFill>
              <a:ea typeface="Courier New" charset="0"/>
              <a:cs typeface="Courier New" charset="0"/>
            </a:endParaRPr>
          </a:p>
          <a:p>
            <a:pPr algn="r"/>
            <a:r>
              <a:rPr lang="en-US" sz="2800" b="1" dirty="0">
                <a:solidFill>
                  <a:srgbClr val="FFFF00"/>
                </a:solidFill>
                <a:ea typeface="Courier New" charset="0"/>
                <a:cs typeface="Courier New" charset="0"/>
              </a:rPr>
              <a:t>Logic</a:t>
            </a:r>
          </a:p>
          <a:p>
            <a:pPr algn="r"/>
            <a:endParaRPr lang="en-US" sz="2800" b="1" dirty="0">
              <a:solidFill>
                <a:srgbClr val="FFFF00"/>
              </a:solidFill>
              <a:ea typeface="Courier New" charset="0"/>
              <a:cs typeface="Courier New" charset="0"/>
            </a:endParaRPr>
          </a:p>
          <a:p>
            <a:pPr algn="r"/>
            <a:endParaRPr lang="en-US" sz="2800" b="1" dirty="0">
              <a:solidFill>
                <a:srgbClr val="FFFF00"/>
              </a:solidFill>
              <a:ea typeface="Courier New" charset="0"/>
              <a:cs typeface="Courier New" charset="0"/>
            </a:endParaRPr>
          </a:p>
          <a:p>
            <a:pPr algn="r"/>
            <a:r>
              <a:rPr lang="en-US" sz="2800" b="1" dirty="0">
                <a:solidFill>
                  <a:srgbClr val="FFFF00"/>
                </a:solidFill>
                <a:ea typeface="Courier New" charset="0"/>
                <a:cs typeface="Courier New" charset="0"/>
              </a:rPr>
              <a:t>Blocks</a:t>
            </a:r>
          </a:p>
        </p:txBody>
      </p:sp>
    </p:spTree>
    <p:extLst>
      <p:ext uri="{BB962C8B-B14F-4D97-AF65-F5344CB8AC3E}">
        <p14:creationId xmlns:p14="http://schemas.microsoft.com/office/powerpoint/2010/main" val="3567309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B2A0119E-3894-E84D-962A-444ECF950590}"/>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sp>
        <p:nvSpPr>
          <p:cNvPr id="3" name="Rectangle 2"/>
          <p:cNvSpPr/>
          <p:nvPr/>
        </p:nvSpPr>
        <p:spPr>
          <a:xfrm>
            <a:off x="774984" y="1524028"/>
            <a:ext cx="6599884" cy="1200329"/>
          </a:xfrm>
          <a:prstGeom prst="rect">
            <a:avLst/>
          </a:prstGeom>
          <a:solidFill>
            <a:schemeClr val="tx1"/>
          </a:solidFill>
        </p:spPr>
        <p:txBody>
          <a:bodyPr wrap="none">
            <a:spAutoFit/>
          </a:bodyPr>
          <a:lstStyle/>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django.shortcuts</a:t>
            </a:r>
            <a:r>
              <a:rPr lang="en-US" dirty="0">
                <a:solidFill>
                  <a:srgbClr val="000000"/>
                </a:solidFill>
                <a:latin typeface="Courier" charset="0"/>
                <a:ea typeface="Courier" charset="0"/>
                <a:cs typeface="Courier" charset="0"/>
              </a:rPr>
              <a:t>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render</a:t>
            </a:r>
          </a:p>
          <a:p>
            <a:endParaRPr lang="en-US" dirty="0">
              <a:solidFill>
                <a:srgbClr val="000000"/>
              </a:solidFill>
              <a:latin typeface="Courier" charset="0"/>
              <a:ea typeface="Courier" charset="0"/>
              <a:cs typeface="Courier" charset="0"/>
            </a:endParaRPr>
          </a:p>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simple</a:t>
            </a:r>
            <a:r>
              <a:rPr lang="en-US" dirty="0">
                <a:solidFill>
                  <a:srgbClr val="000000"/>
                </a:solidFill>
                <a:latin typeface="Courier" charset="0"/>
                <a:ea typeface="Courier" charset="0"/>
                <a:cs typeface="Courier" charset="0"/>
              </a:rPr>
              <a:t>(request):</a:t>
            </a: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render(request, </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tmpl</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simple.html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endParaRPr lang="en-US" dirty="0">
              <a:latin typeface="Courier" charset="0"/>
              <a:ea typeface="Courier" charset="0"/>
              <a:cs typeface="Courier" charset="0"/>
            </a:endParaRPr>
          </a:p>
        </p:txBody>
      </p:sp>
      <p:sp>
        <p:nvSpPr>
          <p:cNvPr id="4" name="Rectangle 3"/>
          <p:cNvSpPr/>
          <p:nvPr/>
        </p:nvSpPr>
        <p:spPr>
          <a:xfrm>
            <a:off x="774984" y="950585"/>
            <a:ext cx="4232762" cy="400110"/>
          </a:xfrm>
          <a:prstGeom prst="rect">
            <a:avLst/>
          </a:prstGeom>
        </p:spPr>
        <p:txBody>
          <a:bodyPr wrap="none">
            <a:spAutoFit/>
          </a:bodyPr>
          <a:lstStyle/>
          <a:p>
            <a:r>
              <a:rPr lang="en-US" sz="2000" dirty="0"/>
              <a:t>https://samples.dj4e.com/</a:t>
            </a:r>
            <a:r>
              <a:rPr lang="en-US" sz="2000" dirty="0" err="1"/>
              <a:t>tmpl</a:t>
            </a:r>
            <a:r>
              <a:rPr lang="en-US" sz="2000" dirty="0"/>
              <a:t>/simple</a:t>
            </a:r>
          </a:p>
        </p:txBody>
      </p:sp>
      <p:sp>
        <p:nvSpPr>
          <p:cNvPr id="5" name="Rectangle 4"/>
          <p:cNvSpPr/>
          <p:nvPr/>
        </p:nvSpPr>
        <p:spPr>
          <a:xfrm>
            <a:off x="774984" y="3580522"/>
            <a:ext cx="6096000" cy="2308324"/>
          </a:xfrm>
          <a:prstGeom prst="rect">
            <a:avLst/>
          </a:prstGeom>
          <a:solidFill>
            <a:schemeClr val="tx1"/>
          </a:solidFill>
        </p:spPr>
        <p:txBody>
          <a:bodyPr>
            <a:spAutoFit/>
          </a:bodyPr>
          <a:lstStyle/>
          <a:p>
            <a:r>
              <a:rPr lang="en-US" dirty="0">
                <a:solidFill>
                  <a:srgbClr val="1396A3"/>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html</a:t>
            </a:r>
            <a:r>
              <a:rPr lang="en-US" dirty="0">
                <a:solidFill>
                  <a:srgbClr val="1396A3"/>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head</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C814C9"/>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title</a:t>
            </a:r>
            <a:r>
              <a:rPr lang="en-US" dirty="0">
                <a:solidFill>
                  <a:srgbClr val="2EAEBB"/>
                </a:solidFill>
                <a:latin typeface="Courier" charset="0"/>
                <a:ea typeface="Courier" charset="0"/>
                <a:cs typeface="Courier" charset="0"/>
              </a:rPr>
              <a:t>&gt;</a:t>
            </a:r>
            <a:r>
              <a:rPr lang="en-US" dirty="0">
                <a:solidFill>
                  <a:srgbClr val="C814C9"/>
                </a:solidFill>
                <a:latin typeface="Courier" charset="0"/>
                <a:ea typeface="Courier" charset="0"/>
                <a:cs typeface="Courier" charset="0"/>
              </a:rPr>
              <a:t>A simple page</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title</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head</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body</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h1</a:t>
            </a:r>
            <a:r>
              <a:rPr lang="en-US" dirty="0">
                <a:solidFill>
                  <a:srgbClr val="2EAEBB"/>
                </a:solidFill>
                <a:latin typeface="Courier" charset="0"/>
                <a:ea typeface="Courier" charset="0"/>
                <a:cs typeface="Courier" charset="0"/>
              </a:rPr>
              <a:t>&gt;</a:t>
            </a:r>
            <a:r>
              <a:rPr lang="en-US" dirty="0">
                <a:solidFill>
                  <a:srgbClr val="C814C9"/>
                </a:solidFill>
                <a:latin typeface="Courier" charset="0"/>
                <a:ea typeface="Courier" charset="0"/>
                <a:cs typeface="Courier" charset="0"/>
              </a:rPr>
              <a:t>This is pretty simple</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h1</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body</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html</a:t>
            </a:r>
            <a:r>
              <a:rPr lang="mr-IN" dirty="0">
                <a:solidFill>
                  <a:srgbClr val="2EAEBB"/>
                </a:solidFill>
                <a:latin typeface="Courier" charset="0"/>
                <a:ea typeface="Courier" charset="0"/>
                <a:cs typeface="Courier" charset="0"/>
              </a:rPr>
              <a:t>&gt;</a:t>
            </a:r>
            <a:endParaRPr lang="en-US" dirty="0">
              <a:latin typeface="Courier" charset="0"/>
              <a:ea typeface="Courier" charset="0"/>
              <a:cs typeface="Courier" charset="0"/>
            </a:endParaRPr>
          </a:p>
        </p:txBody>
      </p:sp>
      <p:pic>
        <p:nvPicPr>
          <p:cNvPr id="6" name="Picture 5" descr="https://samples.dj4e.com/tmpl/simple&#10;" title="Screen shot of web page that says &quot;This is pretty siple&quot;">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3900" y="2969384"/>
            <a:ext cx="5118100" cy="3530600"/>
          </a:xfrm>
          <a:prstGeom prst="rect">
            <a:avLst/>
          </a:prstGeom>
        </p:spPr>
      </p:pic>
      <p:sp>
        <p:nvSpPr>
          <p:cNvPr id="2" name="Rectangle 1"/>
          <p:cNvSpPr/>
          <p:nvPr/>
        </p:nvSpPr>
        <p:spPr>
          <a:xfrm>
            <a:off x="774984" y="3139105"/>
            <a:ext cx="5214697"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simple.html</a:t>
            </a:r>
            <a:endParaRPr lang="en-US" sz="2000" dirty="0">
              <a:solidFill>
                <a:srgbClr val="FFFF00"/>
              </a:solidFill>
              <a:effectLst/>
            </a:endParaRPr>
          </a:p>
        </p:txBody>
      </p:sp>
    </p:spTree>
    <p:extLst>
      <p:ext uri="{BB962C8B-B14F-4D97-AF65-F5344CB8AC3E}">
        <p14:creationId xmlns:p14="http://schemas.microsoft.com/office/powerpoint/2010/main" val="4959500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hidden="1">
            <a:extLst>
              <a:ext uri="{FF2B5EF4-FFF2-40B4-BE49-F238E27FC236}">
                <a16:creationId xmlns:a16="http://schemas.microsoft.com/office/drawing/2014/main" id="{06D0C40B-AEFA-B949-BC1F-48BC6D0AA35C}"/>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pic>
        <p:nvPicPr>
          <p:cNvPr id="7" name="Picture 6" descr="https://samples.dj4e.com/tmpl/guess&#10;" title="A screen shot that says &quot;Your guess is 42&qu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3900" y="2969384"/>
            <a:ext cx="5118100" cy="3530600"/>
          </a:xfrm>
          <a:prstGeom prst="rect">
            <a:avLst/>
          </a:prstGeom>
        </p:spPr>
      </p:pic>
      <p:sp>
        <p:nvSpPr>
          <p:cNvPr id="3" name="Rectangle 2"/>
          <p:cNvSpPr/>
          <p:nvPr/>
        </p:nvSpPr>
        <p:spPr>
          <a:xfrm>
            <a:off x="774984" y="1524028"/>
            <a:ext cx="7715574" cy="923330"/>
          </a:xfrm>
          <a:prstGeom prst="rect">
            <a:avLst/>
          </a:prstGeom>
          <a:solidFill>
            <a:schemeClr val="tx1"/>
          </a:solidFill>
        </p:spPr>
        <p:txBody>
          <a:bodyPr wrap="none">
            <a:spAutoFit/>
          </a:bodyPr>
          <a:lstStyle/>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guess</a:t>
            </a:r>
            <a:r>
              <a:rPr lang="en-US" dirty="0">
                <a:solidFill>
                  <a:srgbClr val="000000"/>
                </a:solidFill>
                <a:latin typeface="Courier" charset="0"/>
                <a:ea typeface="Courier" charset="0"/>
                <a:cs typeface="Courier" charset="0"/>
              </a:rPr>
              <a:t>(request) :</a:t>
            </a:r>
          </a:p>
          <a:p>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context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zap</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'42'</a:t>
            </a:r>
            <a:r>
              <a:rPr lang="mr-IN" dirty="0">
                <a:solidFill>
                  <a:srgbClr val="000000"/>
                </a:solidFill>
                <a:latin typeface="Courier" charset="0"/>
                <a:ea typeface="Courier" charset="0"/>
                <a:cs typeface="Courier" charset="0"/>
              </a:rPr>
              <a:t> }</a:t>
            </a: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render(request, </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tmpl</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guess.html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context)</a:t>
            </a:r>
            <a:endParaRPr lang="en-US" dirty="0">
              <a:latin typeface="Courier" charset="0"/>
              <a:ea typeface="Courier" charset="0"/>
              <a:cs typeface="Courier" charset="0"/>
            </a:endParaRPr>
          </a:p>
        </p:txBody>
      </p:sp>
      <p:sp>
        <p:nvSpPr>
          <p:cNvPr id="4" name="Rectangle 3"/>
          <p:cNvSpPr/>
          <p:nvPr/>
        </p:nvSpPr>
        <p:spPr>
          <a:xfrm>
            <a:off x="774984" y="950585"/>
            <a:ext cx="4130683" cy="400110"/>
          </a:xfrm>
          <a:prstGeom prst="rect">
            <a:avLst/>
          </a:prstGeom>
        </p:spPr>
        <p:txBody>
          <a:bodyPr wrap="none">
            <a:spAutoFit/>
          </a:bodyPr>
          <a:lstStyle/>
          <a:p>
            <a:r>
              <a:rPr lang="en-US" sz="2000" dirty="0"/>
              <a:t>https://samples.dj4e.com/</a:t>
            </a:r>
            <a:r>
              <a:rPr lang="en-US" sz="2000" dirty="0" err="1"/>
              <a:t>tmpl</a:t>
            </a:r>
            <a:r>
              <a:rPr lang="en-US" sz="2000" dirty="0"/>
              <a:t>/guess</a:t>
            </a:r>
          </a:p>
        </p:txBody>
      </p:sp>
      <p:sp>
        <p:nvSpPr>
          <p:cNvPr id="5" name="Rectangle 4"/>
          <p:cNvSpPr/>
          <p:nvPr/>
        </p:nvSpPr>
        <p:spPr>
          <a:xfrm>
            <a:off x="774984" y="3580522"/>
            <a:ext cx="6096000" cy="2308324"/>
          </a:xfrm>
          <a:prstGeom prst="rect">
            <a:avLst/>
          </a:prstGeom>
          <a:solidFill>
            <a:schemeClr val="tx1"/>
          </a:solidFill>
        </p:spPr>
        <p:txBody>
          <a:bodyPr>
            <a:spAutoFit/>
          </a:bodyPr>
          <a:lstStyle/>
          <a:p>
            <a:r>
              <a:rPr lang="en-US" dirty="0">
                <a:solidFill>
                  <a:srgbClr val="1396A3"/>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html</a:t>
            </a:r>
            <a:r>
              <a:rPr lang="en-US" dirty="0">
                <a:solidFill>
                  <a:srgbClr val="1396A3"/>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head</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C814C9"/>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title</a:t>
            </a:r>
            <a:r>
              <a:rPr lang="en-US" dirty="0">
                <a:solidFill>
                  <a:srgbClr val="2EAEBB"/>
                </a:solidFill>
                <a:latin typeface="Courier" charset="0"/>
                <a:ea typeface="Courier" charset="0"/>
                <a:cs typeface="Courier" charset="0"/>
              </a:rPr>
              <a:t>&gt;</a:t>
            </a:r>
            <a:r>
              <a:rPr lang="en-US" dirty="0">
                <a:solidFill>
                  <a:srgbClr val="C814C9"/>
                </a:solidFill>
                <a:latin typeface="Courier" charset="0"/>
                <a:ea typeface="Courier" charset="0"/>
                <a:cs typeface="Courier" charset="0"/>
              </a:rPr>
              <a:t>A simple page</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title</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head</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body</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r>
              <a:rPr lang="en-US" dirty="0">
                <a:solidFill>
                  <a:srgbClr val="000000"/>
                </a:solidFill>
                <a:latin typeface="Courier" charset="0"/>
                <a:ea typeface="Courier" charset="0"/>
                <a:cs typeface="Courier" charset="0"/>
              </a:rPr>
              <a:t>Your guess was {{ zap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body</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html</a:t>
            </a:r>
            <a:r>
              <a:rPr lang="mr-IN" dirty="0">
                <a:solidFill>
                  <a:srgbClr val="2EAEBB"/>
                </a:solidFill>
                <a:latin typeface="Courier" charset="0"/>
                <a:ea typeface="Courier" charset="0"/>
                <a:cs typeface="Courier" charset="0"/>
              </a:rPr>
              <a:t>&gt;</a:t>
            </a:r>
            <a:endParaRPr lang="en-US" dirty="0">
              <a:latin typeface="Courier" charset="0"/>
              <a:ea typeface="Courier" charset="0"/>
              <a:cs typeface="Courier" charset="0"/>
            </a:endParaRPr>
          </a:p>
        </p:txBody>
      </p:sp>
      <p:sp>
        <p:nvSpPr>
          <p:cNvPr id="2" name="Rectangle 1"/>
          <p:cNvSpPr/>
          <p:nvPr/>
        </p:nvSpPr>
        <p:spPr>
          <a:xfrm>
            <a:off x="774984" y="3139105"/>
            <a:ext cx="5112618"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guess.html</a:t>
            </a:r>
            <a:endParaRPr lang="en-US" sz="2000" dirty="0">
              <a:solidFill>
                <a:srgbClr val="FFFF00"/>
              </a:solidFill>
              <a:effectLst/>
            </a:endParaRPr>
          </a:p>
        </p:txBody>
      </p:sp>
    </p:spTree>
    <p:extLst>
      <p:ext uri="{BB962C8B-B14F-4D97-AF65-F5344CB8AC3E}">
        <p14:creationId xmlns:p14="http://schemas.microsoft.com/office/powerpoint/2010/main" val="16168925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hidden="1">
            <a:extLst>
              <a:ext uri="{FF2B5EF4-FFF2-40B4-BE49-F238E27FC236}">
                <a16:creationId xmlns:a16="http://schemas.microsoft.com/office/drawing/2014/main" id="{CF467E29-F0AB-F845-9DD7-B011A4DA0B1C}"/>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pic>
        <p:nvPicPr>
          <p:cNvPr id="8" name="Picture 7" descr="https://samples.dj4e.com/tmpl/special&#10;" title="A screen shot showing escaped and unescaped output">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3900" y="2969384"/>
            <a:ext cx="5118100" cy="3530600"/>
          </a:xfrm>
          <a:prstGeom prst="rect">
            <a:avLst/>
          </a:prstGeom>
        </p:spPr>
      </p:pic>
      <p:sp>
        <p:nvSpPr>
          <p:cNvPr id="3" name="Rectangle 2"/>
          <p:cNvSpPr/>
          <p:nvPr/>
        </p:nvSpPr>
        <p:spPr>
          <a:xfrm>
            <a:off x="774984" y="1524028"/>
            <a:ext cx="7994496" cy="1200329"/>
          </a:xfrm>
          <a:prstGeom prst="rect">
            <a:avLst/>
          </a:prstGeom>
          <a:solidFill>
            <a:schemeClr val="tx1"/>
          </a:solidFill>
        </p:spPr>
        <p:txBody>
          <a:bodyPr wrap="none">
            <a:spAutoFit/>
          </a:bodyPr>
          <a:lstStyle/>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special</a:t>
            </a:r>
            <a:r>
              <a:rPr lang="en-US" dirty="0">
                <a:solidFill>
                  <a:srgbClr val="000000"/>
                </a:solidFill>
                <a:latin typeface="Courier" charset="0"/>
                <a:ea typeface="Courier" charset="0"/>
                <a:cs typeface="Courier" charset="0"/>
              </a:rPr>
              <a:t>(request) :</a:t>
            </a:r>
          </a:p>
          <a:p>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context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txt</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'&lt;</a:t>
            </a:r>
            <a:r>
              <a:rPr lang="mr-IN" dirty="0" err="1">
                <a:solidFill>
                  <a:srgbClr val="B42419"/>
                </a:solidFill>
                <a:latin typeface="Courier" charset="0"/>
                <a:ea typeface="Courier" charset="0"/>
                <a:cs typeface="Courier" charset="0"/>
              </a:rPr>
              <a:t>b</a:t>
            </a:r>
            <a:r>
              <a:rPr lang="mr-IN" dirty="0">
                <a:solidFill>
                  <a:srgbClr val="B42419"/>
                </a:solidFill>
                <a:latin typeface="Courier" charset="0"/>
                <a:ea typeface="Courier" charset="0"/>
                <a:cs typeface="Courier" charset="0"/>
              </a:rPr>
              <a:t>&gt;</a:t>
            </a:r>
            <a:r>
              <a:rPr lang="mr-IN" dirty="0" err="1">
                <a:solidFill>
                  <a:srgbClr val="B42419"/>
                </a:solidFill>
                <a:latin typeface="Courier" charset="0"/>
                <a:ea typeface="Courier" charset="0"/>
                <a:cs typeface="Courier" charset="0"/>
              </a:rPr>
              <a:t>bold</a:t>
            </a:r>
            <a:r>
              <a:rPr lang="mr-IN" dirty="0">
                <a:solidFill>
                  <a:srgbClr val="B42419"/>
                </a:solidFill>
                <a:latin typeface="Courier" charset="0"/>
                <a:ea typeface="Courier" charset="0"/>
                <a:cs typeface="Courier" charset="0"/>
              </a:rPr>
              <a:t>&lt;/</a:t>
            </a:r>
            <a:r>
              <a:rPr lang="mr-IN" dirty="0" err="1">
                <a:solidFill>
                  <a:srgbClr val="B42419"/>
                </a:solidFill>
                <a:latin typeface="Courier" charset="0"/>
                <a:ea typeface="Courier" charset="0"/>
                <a:cs typeface="Courier" charset="0"/>
              </a:rPr>
              <a:t>b</a:t>
            </a:r>
            <a:r>
              <a:rPr lang="mr-IN" dirty="0">
                <a:solidFill>
                  <a:srgbClr val="B42419"/>
                </a:solidFill>
                <a:latin typeface="Courier" charset="0"/>
                <a:ea typeface="Courier" charset="0"/>
                <a:cs typeface="Courier" charset="0"/>
              </a:rPr>
              <a:t>&gt;'</a:t>
            </a:r>
            <a:r>
              <a:rPr lang="mr-IN" dirty="0">
                <a:solidFill>
                  <a:srgbClr val="000000"/>
                </a:solidFill>
                <a:latin typeface="Courier" charset="0"/>
                <a:ea typeface="Courier" charset="0"/>
                <a:cs typeface="Courier" charset="0"/>
              </a:rPr>
              <a:t>,</a:t>
            </a:r>
          </a:p>
          <a:p>
            <a:r>
              <a:rPr lang="mr-IN" dirty="0">
                <a:solidFill>
                  <a:srgbClr val="000000"/>
                </a:solidFill>
                <a:latin typeface="Courier" charset="0"/>
                <a:ea typeface="Courier" charset="0"/>
                <a:cs typeface="Courier" charset="0"/>
              </a:rPr>
              <a:t>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zap</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'42'</a:t>
            </a:r>
            <a:r>
              <a:rPr lang="mr-IN" dirty="0">
                <a:solidFill>
                  <a:srgbClr val="000000"/>
                </a:solidFill>
                <a:latin typeface="Courier" charset="0"/>
                <a:ea typeface="Courier" charset="0"/>
                <a:cs typeface="Courier" charset="0"/>
              </a:rPr>
              <a:t> }</a:t>
            </a: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render(request, </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tmpl</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special.html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context)</a:t>
            </a:r>
            <a:endParaRPr lang="en-US" dirty="0">
              <a:latin typeface="Courier" charset="0"/>
              <a:ea typeface="Courier" charset="0"/>
              <a:cs typeface="Courier" charset="0"/>
            </a:endParaRPr>
          </a:p>
        </p:txBody>
      </p:sp>
      <p:sp>
        <p:nvSpPr>
          <p:cNvPr id="4" name="Rectangle 3" descr="https://samples.dj4e.com/tmpl/special&#10;"/>
          <p:cNvSpPr/>
          <p:nvPr/>
        </p:nvSpPr>
        <p:spPr>
          <a:xfrm>
            <a:off x="774984" y="950585"/>
            <a:ext cx="4260012" cy="400110"/>
          </a:xfrm>
          <a:prstGeom prst="rect">
            <a:avLst/>
          </a:prstGeom>
        </p:spPr>
        <p:txBody>
          <a:bodyPr wrap="none">
            <a:spAutoFit/>
          </a:bodyPr>
          <a:lstStyle/>
          <a:p>
            <a:r>
              <a:rPr lang="en-US" sz="2000" dirty="0"/>
              <a:t>https://samples.dj4e.com/</a:t>
            </a:r>
            <a:r>
              <a:rPr lang="en-US" sz="2000" dirty="0" err="1"/>
              <a:t>tmpl</a:t>
            </a:r>
            <a:r>
              <a:rPr lang="en-US" sz="2000" dirty="0"/>
              <a:t>/special</a:t>
            </a:r>
          </a:p>
        </p:txBody>
      </p:sp>
      <p:sp>
        <p:nvSpPr>
          <p:cNvPr id="5" name="Rectangle 4"/>
          <p:cNvSpPr/>
          <p:nvPr/>
        </p:nvSpPr>
        <p:spPr>
          <a:xfrm>
            <a:off x="774984" y="3580522"/>
            <a:ext cx="6096000" cy="1477328"/>
          </a:xfrm>
          <a:prstGeom prst="rect">
            <a:avLst/>
          </a:prstGeom>
          <a:solidFill>
            <a:schemeClr val="tx1"/>
          </a:solidFill>
        </p:spPr>
        <p:txBody>
          <a:bodyPr>
            <a:spAutoFit/>
          </a:bodyPr>
          <a:lstStyle/>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body</a:t>
            </a:r>
            <a:r>
              <a:rPr lang="mr-IN" dirty="0">
                <a:solidFill>
                  <a:srgbClr val="2EAEBB"/>
                </a:solidFill>
                <a:latin typeface="Courier" charset="0"/>
                <a:ea typeface="Courier" charset="0"/>
                <a:cs typeface="Courier" charset="0"/>
              </a:rPr>
              <a:t>&gt;</a:t>
            </a:r>
            <a:endParaRPr lang="en-US" dirty="0">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r>
              <a:rPr lang="en-US" dirty="0">
                <a:solidFill>
                  <a:srgbClr val="000000"/>
                </a:solidFill>
                <a:latin typeface="Courier" charset="0"/>
                <a:ea typeface="Courier" charset="0"/>
                <a:cs typeface="Courier" charset="0"/>
              </a:rPr>
              <a:t>Your guess was {{ zap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000000"/>
                </a:solidFill>
                <a:latin typeface="Courier" charset="0"/>
                <a:ea typeface="Courier" charset="0"/>
                <a:cs typeface="Courier" charset="0"/>
              </a:rPr>
              <a:t>    </a:t>
            </a:r>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p</a:t>
            </a:r>
            <a:r>
              <a:rPr lang="mr-IN" dirty="0">
                <a:solidFill>
                  <a:srgbClr val="2EAEBB"/>
                </a:solidFill>
                <a:latin typeface="Courier" charset="0"/>
                <a:ea typeface="Courier" charset="0"/>
                <a:cs typeface="Courier" charset="0"/>
              </a:rPr>
              <a:t>&gt;</a:t>
            </a:r>
            <a:r>
              <a:rPr lang="mr-IN" dirty="0" err="1">
                <a:solidFill>
                  <a:srgbClr val="000000"/>
                </a:solidFill>
                <a:latin typeface="Courier" charset="0"/>
                <a:ea typeface="Courier" charset="0"/>
                <a:cs typeface="Courier" charset="0"/>
              </a:rPr>
              <a:t>Escaped</a:t>
            </a:r>
            <a:r>
              <a:rPr lang="mr-IN" dirty="0">
                <a:solidFill>
                  <a:srgbClr val="000000"/>
                </a:solidFill>
                <a:latin typeface="Courier" charset="0"/>
                <a:ea typeface="Courier" charset="0"/>
                <a:cs typeface="Courier" charset="0"/>
              </a:rPr>
              <a:t> {{ </a:t>
            </a:r>
            <a:r>
              <a:rPr lang="mr-IN" dirty="0" err="1">
                <a:solidFill>
                  <a:srgbClr val="000000"/>
                </a:solidFill>
                <a:latin typeface="Courier" charset="0"/>
                <a:ea typeface="Courier" charset="0"/>
                <a:cs typeface="Courier" charset="0"/>
              </a:rPr>
              <a:t>txt</a:t>
            </a:r>
            <a:r>
              <a:rPr lang="mr-IN" dirty="0">
                <a:solidFill>
                  <a:srgbClr val="000000"/>
                </a:solidFill>
                <a:latin typeface="Courier" charset="0"/>
                <a:ea typeface="Courier" charset="0"/>
                <a:cs typeface="Courier" charset="0"/>
              </a:rPr>
              <a:t> }}</a:t>
            </a:r>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p</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mr-IN" dirty="0">
                <a:solidFill>
                  <a:srgbClr val="000000"/>
                </a:solidFill>
                <a:latin typeface="Courier" charset="0"/>
                <a:ea typeface="Courier" charset="0"/>
                <a:cs typeface="Courier" charset="0"/>
              </a:rPr>
              <a:t>    </a:t>
            </a:r>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p</a:t>
            </a:r>
            <a:r>
              <a:rPr lang="mr-IN" dirty="0">
                <a:solidFill>
                  <a:srgbClr val="2EAEBB"/>
                </a:solidFill>
                <a:latin typeface="Courier" charset="0"/>
                <a:ea typeface="Courier" charset="0"/>
                <a:cs typeface="Courier" charset="0"/>
              </a:rPr>
              <a:t>&gt;</a:t>
            </a:r>
            <a:r>
              <a:rPr lang="mr-IN" dirty="0" err="1">
                <a:solidFill>
                  <a:srgbClr val="000000"/>
                </a:solidFill>
                <a:latin typeface="Courier" charset="0"/>
                <a:ea typeface="Courier" charset="0"/>
                <a:cs typeface="Courier" charset="0"/>
              </a:rPr>
              <a:t>Escaped</a:t>
            </a:r>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not</a:t>
            </a:r>
            <a:r>
              <a:rPr lang="mr-IN" dirty="0">
                <a:solidFill>
                  <a:srgbClr val="000000"/>
                </a:solidFill>
                <a:latin typeface="Courier" charset="0"/>
                <a:ea typeface="Courier" charset="0"/>
                <a:cs typeface="Courier" charset="0"/>
              </a:rPr>
              <a:t>! {{ </a:t>
            </a:r>
            <a:r>
              <a:rPr lang="mr-IN" dirty="0" err="1">
                <a:solidFill>
                  <a:srgbClr val="000000"/>
                </a:solidFill>
                <a:latin typeface="Courier" charset="0"/>
                <a:ea typeface="Courier" charset="0"/>
                <a:cs typeface="Courier" charset="0"/>
              </a:rPr>
              <a:t>txt|safe</a:t>
            </a:r>
            <a:r>
              <a:rPr lang="mr-IN" dirty="0">
                <a:solidFill>
                  <a:srgbClr val="000000"/>
                </a:solidFill>
                <a:latin typeface="Courier" charset="0"/>
                <a:ea typeface="Courier" charset="0"/>
                <a:cs typeface="Courier" charset="0"/>
              </a:rPr>
              <a:t> }}</a:t>
            </a:r>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p</a:t>
            </a:r>
            <a:r>
              <a:rPr lang="mr-IN" dirty="0">
                <a:solidFill>
                  <a:srgbClr val="2EAEBB"/>
                </a:solidFill>
                <a:latin typeface="Courier" charset="0"/>
                <a:ea typeface="Courier" charset="0"/>
                <a:cs typeface="Courier" charset="0"/>
              </a:rPr>
              <a:t>&gt;</a:t>
            </a:r>
            <a:endParaRPr lang="mr-IN"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body</a:t>
            </a:r>
            <a:r>
              <a:rPr lang="mr-IN" dirty="0">
                <a:solidFill>
                  <a:srgbClr val="2EAEBB"/>
                </a:solidFill>
                <a:latin typeface="Courier" charset="0"/>
                <a:ea typeface="Courier" charset="0"/>
                <a:cs typeface="Courier" charset="0"/>
              </a:rPr>
              <a:t>&gt;</a:t>
            </a:r>
            <a:endParaRPr lang="en-US" dirty="0">
              <a:latin typeface="Courier" charset="0"/>
              <a:ea typeface="Courier" charset="0"/>
              <a:cs typeface="Courier" charset="0"/>
            </a:endParaRPr>
          </a:p>
        </p:txBody>
      </p:sp>
      <p:sp>
        <p:nvSpPr>
          <p:cNvPr id="2" name="Rectangle 1"/>
          <p:cNvSpPr/>
          <p:nvPr/>
        </p:nvSpPr>
        <p:spPr>
          <a:xfrm>
            <a:off x="774984" y="3139105"/>
            <a:ext cx="5241948"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special.html</a:t>
            </a:r>
            <a:endParaRPr lang="en-US" sz="2000" dirty="0">
              <a:solidFill>
                <a:srgbClr val="FFFF00"/>
              </a:solidFill>
              <a:effectLst/>
            </a:endParaRPr>
          </a:p>
        </p:txBody>
      </p:sp>
    </p:spTree>
    <p:extLst>
      <p:ext uri="{BB962C8B-B14F-4D97-AF65-F5344CB8AC3E}">
        <p14:creationId xmlns:p14="http://schemas.microsoft.com/office/powerpoint/2010/main" val="17018435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hidden="1">
            <a:extLst>
              <a:ext uri="{FF2B5EF4-FFF2-40B4-BE49-F238E27FC236}">
                <a16:creationId xmlns:a16="http://schemas.microsoft.com/office/drawing/2014/main" id="{A6FC81DC-1F5F-454D-89E8-8007D26FA6C3}"/>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sp>
        <p:nvSpPr>
          <p:cNvPr id="3" name="Rectangle 2"/>
          <p:cNvSpPr/>
          <p:nvPr/>
        </p:nvSpPr>
        <p:spPr>
          <a:xfrm>
            <a:off x="774984" y="1276055"/>
            <a:ext cx="7018268" cy="1477328"/>
          </a:xfrm>
          <a:prstGeom prst="rect">
            <a:avLst/>
          </a:prstGeom>
          <a:solidFill>
            <a:schemeClr val="tx1"/>
          </a:solidFill>
        </p:spPr>
        <p:txBody>
          <a:bodyPr wrap="none">
            <a:spAutoFit/>
          </a:bodyPr>
          <a:lstStyle/>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loop</a:t>
            </a:r>
            <a:r>
              <a:rPr lang="en-US" dirty="0">
                <a:solidFill>
                  <a:srgbClr val="000000"/>
                </a:solidFill>
                <a:latin typeface="Courier" charset="0"/>
                <a:ea typeface="Courier" charset="0"/>
                <a:cs typeface="Courier" charset="0"/>
              </a:rPr>
              <a:t>(request) :</a:t>
            </a:r>
          </a:p>
          <a:p>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f</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Apple</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Orange</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Banana</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Lychee</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p>
          <a:p>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n</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peanut</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cashew</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p>
          <a:p>
            <a:r>
              <a:rPr lang="nl-NL" dirty="0">
                <a:solidFill>
                  <a:srgbClr val="000000"/>
                </a:solidFill>
                <a:latin typeface="Courier" charset="0"/>
                <a:ea typeface="Courier" charset="0"/>
                <a:cs typeface="Courier" charset="0"/>
              </a:rPr>
              <a:t>    x = {</a:t>
            </a:r>
            <a:r>
              <a:rPr lang="nl-NL" dirty="0">
                <a:solidFill>
                  <a:srgbClr val="B42419"/>
                </a:solidFill>
                <a:latin typeface="Courier" charset="0"/>
                <a:ea typeface="Courier" charset="0"/>
                <a:cs typeface="Courier" charset="0"/>
              </a:rPr>
              <a:t>'</a:t>
            </a:r>
            <a:r>
              <a:rPr lang="nl-NL" dirty="0" err="1">
                <a:solidFill>
                  <a:srgbClr val="B42419"/>
                </a:solidFill>
                <a:latin typeface="Courier" charset="0"/>
                <a:ea typeface="Courier" charset="0"/>
                <a:cs typeface="Courier" charset="0"/>
              </a:rPr>
              <a:t>fruits</a:t>
            </a:r>
            <a:r>
              <a:rPr lang="nl-NL" dirty="0">
                <a:solidFill>
                  <a:srgbClr val="B42419"/>
                </a:solidFill>
                <a:latin typeface="Courier" charset="0"/>
                <a:ea typeface="Courier" charset="0"/>
                <a:cs typeface="Courier" charset="0"/>
              </a:rPr>
              <a:t>'</a:t>
            </a:r>
            <a:r>
              <a:rPr lang="nl-NL" dirty="0">
                <a:solidFill>
                  <a:srgbClr val="000000"/>
                </a:solidFill>
                <a:latin typeface="Courier" charset="0"/>
                <a:ea typeface="Courier" charset="0"/>
                <a:cs typeface="Courier" charset="0"/>
              </a:rPr>
              <a:t> : f, </a:t>
            </a:r>
            <a:r>
              <a:rPr lang="nl-NL" dirty="0">
                <a:solidFill>
                  <a:srgbClr val="B42419"/>
                </a:solidFill>
                <a:latin typeface="Courier" charset="0"/>
                <a:ea typeface="Courier" charset="0"/>
                <a:cs typeface="Courier" charset="0"/>
              </a:rPr>
              <a:t>'nuts'</a:t>
            </a:r>
            <a:r>
              <a:rPr lang="nl-NL" dirty="0">
                <a:solidFill>
                  <a:srgbClr val="000000"/>
                </a:solidFill>
                <a:latin typeface="Courier" charset="0"/>
                <a:ea typeface="Courier" charset="0"/>
                <a:cs typeface="Courier" charset="0"/>
              </a:rPr>
              <a:t> : n, </a:t>
            </a:r>
            <a:r>
              <a:rPr lang="nl-NL" dirty="0">
                <a:solidFill>
                  <a:srgbClr val="B42419"/>
                </a:solidFill>
                <a:latin typeface="Courier" charset="0"/>
                <a:ea typeface="Courier" charset="0"/>
                <a:cs typeface="Courier" charset="0"/>
              </a:rPr>
              <a:t>'zap'</a:t>
            </a:r>
            <a:r>
              <a:rPr lang="nl-NL" dirty="0">
                <a:solidFill>
                  <a:srgbClr val="000000"/>
                </a:solidFill>
                <a:latin typeface="Courier" charset="0"/>
                <a:ea typeface="Courier" charset="0"/>
                <a:cs typeface="Courier" charset="0"/>
              </a:rPr>
              <a:t> : </a:t>
            </a:r>
            <a:r>
              <a:rPr lang="nl-NL" dirty="0">
                <a:solidFill>
                  <a:srgbClr val="B42419"/>
                </a:solidFill>
                <a:latin typeface="Courier" charset="0"/>
                <a:ea typeface="Courier" charset="0"/>
                <a:cs typeface="Courier" charset="0"/>
              </a:rPr>
              <a:t>'42'</a:t>
            </a:r>
            <a:r>
              <a:rPr lang="nl-NL" dirty="0">
                <a:solidFill>
                  <a:srgbClr val="000000"/>
                </a:solidFill>
                <a:latin typeface="Courier" charset="0"/>
                <a:ea typeface="Courier" charset="0"/>
                <a:cs typeface="Courier" charset="0"/>
              </a:rPr>
              <a:t> }</a:t>
            </a:r>
          </a:p>
          <a:p>
            <a:r>
              <a:rPr lang="nl-NL" dirty="0">
                <a:solidFill>
                  <a:srgbClr val="000000"/>
                </a:solidFill>
                <a:latin typeface="Courier" charset="0"/>
                <a:ea typeface="Courier" charset="0"/>
                <a:cs typeface="Courier" charset="0"/>
              </a:rPr>
              <a:t>    </a:t>
            </a:r>
            <a:r>
              <a:rPr lang="nl-NL" dirty="0">
                <a:solidFill>
                  <a:srgbClr val="C1651C"/>
                </a:solidFill>
                <a:latin typeface="Courier" charset="0"/>
                <a:ea typeface="Courier" charset="0"/>
                <a:cs typeface="Courier" charset="0"/>
              </a:rPr>
              <a:t>return</a:t>
            </a:r>
            <a:r>
              <a:rPr lang="nl-NL" dirty="0">
                <a:solidFill>
                  <a:srgbClr val="000000"/>
                </a:solidFill>
                <a:latin typeface="Courier" charset="0"/>
                <a:ea typeface="Courier" charset="0"/>
                <a:cs typeface="Courier" charset="0"/>
              </a:rPr>
              <a:t> </a:t>
            </a:r>
            <a:r>
              <a:rPr lang="nl-NL" dirty="0" err="1">
                <a:solidFill>
                  <a:srgbClr val="000000"/>
                </a:solidFill>
                <a:latin typeface="Courier" charset="0"/>
                <a:ea typeface="Courier" charset="0"/>
                <a:cs typeface="Courier" charset="0"/>
              </a:rPr>
              <a:t>render</a:t>
            </a:r>
            <a:r>
              <a:rPr lang="nl-NL" dirty="0">
                <a:solidFill>
                  <a:srgbClr val="000000"/>
                </a:solidFill>
                <a:latin typeface="Courier" charset="0"/>
                <a:ea typeface="Courier" charset="0"/>
                <a:cs typeface="Courier" charset="0"/>
              </a:rPr>
              <a:t>(</a:t>
            </a:r>
            <a:r>
              <a:rPr lang="nl-NL" dirty="0" err="1">
                <a:solidFill>
                  <a:srgbClr val="000000"/>
                </a:solidFill>
                <a:latin typeface="Courier" charset="0"/>
                <a:ea typeface="Courier" charset="0"/>
                <a:cs typeface="Courier" charset="0"/>
              </a:rPr>
              <a:t>request</a:t>
            </a:r>
            <a:r>
              <a:rPr lang="nl-NL" dirty="0">
                <a:solidFill>
                  <a:srgbClr val="000000"/>
                </a:solidFill>
                <a:latin typeface="Courier" charset="0"/>
                <a:ea typeface="Courier" charset="0"/>
                <a:cs typeface="Courier" charset="0"/>
              </a:rPr>
              <a:t>, </a:t>
            </a:r>
            <a:r>
              <a:rPr lang="nl-NL" dirty="0">
                <a:solidFill>
                  <a:srgbClr val="B42419"/>
                </a:solidFill>
                <a:latin typeface="Courier" charset="0"/>
                <a:ea typeface="Courier" charset="0"/>
                <a:cs typeface="Courier" charset="0"/>
              </a:rPr>
              <a:t>'</a:t>
            </a:r>
            <a:r>
              <a:rPr lang="nl-NL" dirty="0" err="1">
                <a:solidFill>
                  <a:srgbClr val="B42419"/>
                </a:solidFill>
                <a:latin typeface="Courier" charset="0"/>
                <a:ea typeface="Courier" charset="0"/>
                <a:cs typeface="Courier" charset="0"/>
              </a:rPr>
              <a:t>tmpl</a:t>
            </a:r>
            <a:r>
              <a:rPr lang="nl-NL" dirty="0">
                <a:solidFill>
                  <a:srgbClr val="B42419"/>
                </a:solidFill>
                <a:latin typeface="Courier" charset="0"/>
                <a:ea typeface="Courier" charset="0"/>
                <a:cs typeface="Courier" charset="0"/>
              </a:rPr>
              <a:t>/</a:t>
            </a:r>
            <a:r>
              <a:rPr lang="nl-NL" dirty="0" err="1">
                <a:solidFill>
                  <a:srgbClr val="B42419"/>
                </a:solidFill>
                <a:latin typeface="Courier" charset="0"/>
                <a:ea typeface="Courier" charset="0"/>
                <a:cs typeface="Courier" charset="0"/>
              </a:rPr>
              <a:t>loop.html</a:t>
            </a:r>
            <a:r>
              <a:rPr lang="nl-NL" dirty="0">
                <a:solidFill>
                  <a:srgbClr val="B42419"/>
                </a:solidFill>
                <a:latin typeface="Courier" charset="0"/>
                <a:ea typeface="Courier" charset="0"/>
                <a:cs typeface="Courier" charset="0"/>
              </a:rPr>
              <a:t>'</a:t>
            </a:r>
            <a:r>
              <a:rPr lang="nl-NL" dirty="0">
                <a:solidFill>
                  <a:srgbClr val="000000"/>
                </a:solidFill>
                <a:latin typeface="Courier" charset="0"/>
                <a:ea typeface="Courier" charset="0"/>
                <a:cs typeface="Courier" charset="0"/>
              </a:rPr>
              <a:t>, x)</a:t>
            </a:r>
            <a:endParaRPr lang="en-US" dirty="0">
              <a:latin typeface="Courier" charset="0"/>
              <a:ea typeface="Courier" charset="0"/>
              <a:cs typeface="Courier" charset="0"/>
            </a:endParaRPr>
          </a:p>
        </p:txBody>
      </p:sp>
      <p:sp>
        <p:nvSpPr>
          <p:cNvPr id="4" name="Rectangle 3" descr="https://samples.dj4e.com/tmpl/special&#10;"/>
          <p:cNvSpPr/>
          <p:nvPr/>
        </p:nvSpPr>
        <p:spPr>
          <a:xfrm>
            <a:off x="774984" y="702612"/>
            <a:ext cx="4013215" cy="400110"/>
          </a:xfrm>
          <a:prstGeom prst="rect">
            <a:avLst/>
          </a:prstGeom>
        </p:spPr>
        <p:txBody>
          <a:bodyPr wrap="none">
            <a:spAutoFit/>
          </a:bodyPr>
          <a:lstStyle/>
          <a:p>
            <a:r>
              <a:rPr lang="en-US" sz="2000" dirty="0"/>
              <a:t>https://samples.dj4e.com/</a:t>
            </a:r>
            <a:r>
              <a:rPr lang="en-US" sz="2000" dirty="0" err="1"/>
              <a:t>tmpl</a:t>
            </a:r>
            <a:r>
              <a:rPr lang="en-US" sz="2000" dirty="0"/>
              <a:t>/loop</a:t>
            </a:r>
          </a:p>
        </p:txBody>
      </p:sp>
      <p:sp>
        <p:nvSpPr>
          <p:cNvPr id="5" name="Rectangle 4"/>
          <p:cNvSpPr/>
          <p:nvPr/>
        </p:nvSpPr>
        <p:spPr>
          <a:xfrm>
            <a:off x="774984" y="3363551"/>
            <a:ext cx="5920284" cy="2554545"/>
          </a:xfrm>
          <a:prstGeom prst="rect">
            <a:avLst/>
          </a:prstGeom>
          <a:solidFill>
            <a:schemeClr val="tx1"/>
          </a:solidFill>
        </p:spPr>
        <p:txBody>
          <a:bodyPr wrap="square">
            <a:spAutoFit/>
          </a:bodyPr>
          <a:lstStyle/>
          <a:p>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ul</a:t>
            </a:r>
            <a:r>
              <a:rPr lang="mr-IN" sz="1600" b="1" dirty="0">
                <a:solidFill>
                  <a:srgbClr val="2EAEBB"/>
                </a:solidFill>
                <a:latin typeface="Courier" charset="0"/>
                <a:ea typeface="Courier" charset="0"/>
                <a:cs typeface="Courier" charset="0"/>
              </a:rPr>
              <a:t>&gt;</a:t>
            </a:r>
            <a:endParaRPr lang="mr-IN" sz="1600" b="1" dirty="0">
              <a:solidFill>
                <a:srgbClr val="000000"/>
              </a:solidFill>
              <a:latin typeface="Courier" charset="0"/>
              <a:ea typeface="Courier" charset="0"/>
              <a:cs typeface="Courier" charset="0"/>
            </a:endParaRPr>
          </a:p>
          <a:p>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for</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x</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in</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fruits</a:t>
            </a:r>
            <a:r>
              <a:rPr lang="mr-IN" sz="1600" b="1" dirty="0">
                <a:solidFill>
                  <a:srgbClr val="000000"/>
                </a:solidFill>
                <a:latin typeface="Courier" charset="0"/>
                <a:ea typeface="Courier" charset="0"/>
                <a:cs typeface="Courier" charset="0"/>
              </a:rPr>
              <a:t>  %}</a:t>
            </a:r>
          </a:p>
          <a:p>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li</a:t>
            </a:r>
            <a:r>
              <a:rPr lang="mr-IN" sz="1600" b="1" dirty="0">
                <a:solidFill>
                  <a:srgbClr val="2EAEBB"/>
                </a:solidFill>
                <a:latin typeface="Courier" charset="0"/>
                <a:ea typeface="Courier" charset="0"/>
                <a:cs typeface="Courier" charset="0"/>
              </a:rPr>
              <a:t>&gt;</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x</a:t>
            </a:r>
            <a:r>
              <a:rPr lang="mr-IN" sz="1600" b="1" dirty="0">
                <a:solidFill>
                  <a:srgbClr val="000000"/>
                </a:solidFill>
                <a:latin typeface="Courier" charset="0"/>
                <a:ea typeface="Courier" charset="0"/>
                <a:cs typeface="Courier" charset="0"/>
              </a:rPr>
              <a:t> }}</a:t>
            </a:r>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li</a:t>
            </a:r>
            <a:r>
              <a:rPr lang="mr-IN" sz="1600" b="1" dirty="0">
                <a:solidFill>
                  <a:srgbClr val="2EAEBB"/>
                </a:solidFill>
                <a:latin typeface="Courier" charset="0"/>
                <a:ea typeface="Courier" charset="0"/>
                <a:cs typeface="Courier" charset="0"/>
              </a:rPr>
              <a:t>&gt;</a:t>
            </a:r>
            <a:endParaRPr lang="mr-IN" sz="1600" b="1" dirty="0">
              <a:solidFill>
                <a:srgbClr val="000000"/>
              </a:solidFill>
              <a:latin typeface="Courier" charset="0"/>
              <a:ea typeface="Courier" charset="0"/>
              <a:cs typeface="Courier" charset="0"/>
            </a:endParaRPr>
          </a:p>
          <a:p>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endfor</a:t>
            </a:r>
            <a:r>
              <a:rPr lang="mr-IN" sz="1600" b="1" dirty="0">
                <a:solidFill>
                  <a:srgbClr val="000000"/>
                </a:solidFill>
                <a:latin typeface="Courier" charset="0"/>
                <a:ea typeface="Courier" charset="0"/>
                <a:cs typeface="Courier" charset="0"/>
              </a:rPr>
              <a:t> %}</a:t>
            </a:r>
          </a:p>
          <a:p>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ul</a:t>
            </a:r>
            <a:r>
              <a:rPr lang="mr-IN" sz="1600" b="1" dirty="0">
                <a:solidFill>
                  <a:srgbClr val="2EAEBB"/>
                </a:solidFill>
                <a:latin typeface="Courier" charset="0"/>
                <a:ea typeface="Courier" charset="0"/>
                <a:cs typeface="Courier" charset="0"/>
              </a:rPr>
              <a:t>&gt;</a:t>
            </a:r>
            <a:endParaRPr lang="mr-IN" sz="1600" b="1" dirty="0">
              <a:solidFill>
                <a:srgbClr val="000000"/>
              </a:solidFill>
              <a:latin typeface="Courier" charset="0"/>
              <a:ea typeface="Courier" charset="0"/>
              <a:cs typeface="Courier" charset="0"/>
            </a:endParaRPr>
          </a:p>
          <a:p>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if</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nuts</a:t>
            </a:r>
            <a:r>
              <a:rPr lang="mr-IN" sz="1600" b="1" dirty="0">
                <a:solidFill>
                  <a:srgbClr val="000000"/>
                </a:solidFill>
                <a:latin typeface="Courier" charset="0"/>
                <a:ea typeface="Courier" charset="0"/>
                <a:cs typeface="Courier" charset="0"/>
              </a:rPr>
              <a:t> %}</a:t>
            </a:r>
          </a:p>
          <a:p>
            <a:r>
              <a:rPr lang="en-US" sz="1600" b="1" dirty="0">
                <a:solidFill>
                  <a:srgbClr val="000000"/>
                </a:solidFill>
                <a:latin typeface="Courier" charset="0"/>
                <a:ea typeface="Courier" charset="0"/>
                <a:cs typeface="Courier" charset="0"/>
              </a:rPr>
              <a:t>    </a:t>
            </a:r>
            <a:r>
              <a:rPr lang="en-US" sz="1600" b="1" dirty="0">
                <a:solidFill>
                  <a:srgbClr val="2EAEBB"/>
                </a:solidFill>
                <a:latin typeface="Courier" charset="0"/>
                <a:ea typeface="Courier" charset="0"/>
                <a:cs typeface="Courier" charset="0"/>
              </a:rPr>
              <a:t>&lt;</a:t>
            </a:r>
            <a:r>
              <a:rPr lang="en-US" sz="1600" b="1" dirty="0">
                <a:solidFill>
                  <a:srgbClr val="C1651C"/>
                </a:solidFill>
                <a:latin typeface="Courier" charset="0"/>
                <a:ea typeface="Courier" charset="0"/>
                <a:cs typeface="Courier" charset="0"/>
              </a:rPr>
              <a:t>p</a:t>
            </a:r>
            <a:r>
              <a:rPr lang="en-US" sz="1600" b="1" dirty="0">
                <a:solidFill>
                  <a:srgbClr val="2EAEBB"/>
                </a:solidFill>
                <a:latin typeface="Courier" charset="0"/>
                <a:ea typeface="Courier" charset="0"/>
                <a:cs typeface="Courier" charset="0"/>
              </a:rPr>
              <a:t>&gt;</a:t>
            </a:r>
            <a:r>
              <a:rPr lang="en-US" sz="1600" b="1" dirty="0">
                <a:solidFill>
                  <a:srgbClr val="000000"/>
                </a:solidFill>
                <a:latin typeface="Courier" charset="0"/>
                <a:ea typeface="Courier" charset="0"/>
                <a:cs typeface="Courier" charset="0"/>
              </a:rPr>
              <a:t>Number of nuts: {{ </a:t>
            </a:r>
            <a:r>
              <a:rPr lang="en-US" sz="1600" b="1" dirty="0" err="1">
                <a:solidFill>
                  <a:srgbClr val="000000"/>
                </a:solidFill>
                <a:latin typeface="Courier" charset="0"/>
                <a:ea typeface="Courier" charset="0"/>
                <a:cs typeface="Courier" charset="0"/>
              </a:rPr>
              <a:t>nuts|length</a:t>
            </a:r>
            <a:r>
              <a:rPr lang="en-US" sz="1600" b="1" dirty="0">
                <a:solidFill>
                  <a:srgbClr val="000000"/>
                </a:solidFill>
                <a:latin typeface="Courier" charset="0"/>
                <a:ea typeface="Courier" charset="0"/>
                <a:cs typeface="Courier" charset="0"/>
              </a:rPr>
              <a:t> }}</a:t>
            </a:r>
            <a:r>
              <a:rPr lang="en-US" sz="1600" b="1" dirty="0">
                <a:solidFill>
                  <a:srgbClr val="2EAEBB"/>
                </a:solidFill>
                <a:latin typeface="Courier" charset="0"/>
                <a:ea typeface="Courier" charset="0"/>
                <a:cs typeface="Courier" charset="0"/>
              </a:rPr>
              <a:t>&lt;/</a:t>
            </a:r>
            <a:r>
              <a:rPr lang="en-US" sz="1600" b="1" dirty="0">
                <a:solidFill>
                  <a:srgbClr val="C1651C"/>
                </a:solidFill>
                <a:latin typeface="Courier" charset="0"/>
                <a:ea typeface="Courier" charset="0"/>
                <a:cs typeface="Courier" charset="0"/>
              </a:rPr>
              <a:t>p</a:t>
            </a:r>
            <a:r>
              <a:rPr lang="en-US" sz="1600" b="1" dirty="0">
                <a:solidFill>
                  <a:srgbClr val="2EAEBB"/>
                </a:solidFill>
                <a:latin typeface="Courier" charset="0"/>
                <a:ea typeface="Courier" charset="0"/>
                <a:cs typeface="Courier" charset="0"/>
              </a:rPr>
              <a:t>&gt;</a:t>
            </a:r>
            <a:endParaRPr lang="en-US" sz="1600" b="1" dirty="0">
              <a:solidFill>
                <a:srgbClr val="000000"/>
              </a:solidFill>
              <a:latin typeface="Courier" charset="0"/>
              <a:ea typeface="Courier" charset="0"/>
              <a:cs typeface="Courier" charset="0"/>
            </a:endParaRPr>
          </a:p>
          <a:p>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else</a:t>
            </a:r>
            <a:r>
              <a:rPr lang="mr-IN" sz="1600" b="1" dirty="0">
                <a:solidFill>
                  <a:srgbClr val="000000"/>
                </a:solidFill>
                <a:latin typeface="Courier" charset="0"/>
                <a:ea typeface="Courier" charset="0"/>
                <a:cs typeface="Courier" charset="0"/>
              </a:rPr>
              <a:t> %}</a:t>
            </a:r>
          </a:p>
          <a:p>
            <a:r>
              <a:rPr lang="mr-IN" sz="1600" b="1" dirty="0">
                <a:solidFill>
                  <a:srgbClr val="000000"/>
                </a:solidFill>
                <a:latin typeface="Courier" charset="0"/>
                <a:ea typeface="Courier" charset="0"/>
                <a:cs typeface="Courier" charset="0"/>
              </a:rPr>
              <a:t>    </a:t>
            </a:r>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p</a:t>
            </a:r>
            <a:r>
              <a:rPr lang="mr-IN" sz="1600" b="1" dirty="0">
                <a:solidFill>
                  <a:srgbClr val="2EAEBB"/>
                </a:solidFill>
                <a:latin typeface="Courier" charset="0"/>
                <a:ea typeface="Courier" charset="0"/>
                <a:cs typeface="Courier" charset="0"/>
              </a:rPr>
              <a:t>&gt;</a:t>
            </a:r>
            <a:r>
              <a:rPr lang="mr-IN" sz="1600" b="1" dirty="0" err="1">
                <a:solidFill>
                  <a:srgbClr val="000000"/>
                </a:solidFill>
                <a:latin typeface="Courier" charset="0"/>
                <a:ea typeface="Courier" charset="0"/>
                <a:cs typeface="Courier" charset="0"/>
              </a:rPr>
              <a:t>No</a:t>
            </a:r>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nuts</a:t>
            </a:r>
            <a:r>
              <a:rPr lang="mr-IN" sz="1600" b="1" dirty="0">
                <a:solidFill>
                  <a:srgbClr val="000000"/>
                </a:solidFill>
                <a:latin typeface="Courier" charset="0"/>
                <a:ea typeface="Courier" charset="0"/>
                <a:cs typeface="Courier" charset="0"/>
              </a:rPr>
              <a:t>.</a:t>
            </a:r>
            <a:r>
              <a:rPr lang="mr-IN" sz="1600" b="1" dirty="0">
                <a:solidFill>
                  <a:srgbClr val="2EAEBB"/>
                </a:solidFill>
                <a:latin typeface="Courier" charset="0"/>
                <a:ea typeface="Courier" charset="0"/>
                <a:cs typeface="Courier" charset="0"/>
              </a:rPr>
              <a:t>&lt;/</a:t>
            </a:r>
            <a:r>
              <a:rPr lang="mr-IN" sz="1600" b="1" dirty="0" err="1">
                <a:solidFill>
                  <a:srgbClr val="C1651C"/>
                </a:solidFill>
                <a:latin typeface="Courier" charset="0"/>
                <a:ea typeface="Courier" charset="0"/>
                <a:cs typeface="Courier" charset="0"/>
              </a:rPr>
              <a:t>p</a:t>
            </a:r>
            <a:r>
              <a:rPr lang="mr-IN" sz="1600" b="1" dirty="0">
                <a:solidFill>
                  <a:srgbClr val="2EAEBB"/>
                </a:solidFill>
                <a:latin typeface="Courier" charset="0"/>
                <a:ea typeface="Courier" charset="0"/>
                <a:cs typeface="Courier" charset="0"/>
              </a:rPr>
              <a:t>&gt;</a:t>
            </a:r>
            <a:endParaRPr lang="mr-IN" sz="1600" b="1" dirty="0">
              <a:solidFill>
                <a:srgbClr val="000000"/>
              </a:solidFill>
              <a:latin typeface="Courier" charset="0"/>
              <a:ea typeface="Courier" charset="0"/>
              <a:cs typeface="Courier" charset="0"/>
            </a:endParaRPr>
          </a:p>
          <a:p>
            <a:r>
              <a:rPr lang="mr-IN" sz="1600" b="1" dirty="0">
                <a:solidFill>
                  <a:srgbClr val="000000"/>
                </a:solidFill>
                <a:latin typeface="Courier" charset="0"/>
                <a:ea typeface="Courier" charset="0"/>
                <a:cs typeface="Courier" charset="0"/>
              </a:rPr>
              <a:t>{% </a:t>
            </a:r>
            <a:r>
              <a:rPr lang="mr-IN" sz="1600" b="1" dirty="0" err="1">
                <a:solidFill>
                  <a:srgbClr val="000000"/>
                </a:solidFill>
                <a:latin typeface="Courier" charset="0"/>
                <a:ea typeface="Courier" charset="0"/>
                <a:cs typeface="Courier" charset="0"/>
              </a:rPr>
              <a:t>endif</a:t>
            </a:r>
            <a:r>
              <a:rPr lang="mr-IN" sz="1600" b="1" dirty="0">
                <a:solidFill>
                  <a:srgbClr val="000000"/>
                </a:solidFill>
                <a:latin typeface="Courier" charset="0"/>
                <a:ea typeface="Courier" charset="0"/>
                <a:cs typeface="Courier" charset="0"/>
              </a:rPr>
              <a:t> %}</a:t>
            </a:r>
            <a:endParaRPr lang="en-US" sz="1600" b="1" dirty="0">
              <a:latin typeface="Courier" charset="0"/>
              <a:ea typeface="Courier" charset="0"/>
              <a:cs typeface="Courier" charset="0"/>
            </a:endParaRPr>
          </a:p>
        </p:txBody>
      </p:sp>
      <p:sp>
        <p:nvSpPr>
          <p:cNvPr id="2" name="Rectangle 1"/>
          <p:cNvSpPr/>
          <p:nvPr/>
        </p:nvSpPr>
        <p:spPr>
          <a:xfrm>
            <a:off x="774984" y="2922134"/>
            <a:ext cx="4995150"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loop.html</a:t>
            </a:r>
            <a:endParaRPr lang="en-US" sz="2000" dirty="0">
              <a:solidFill>
                <a:srgbClr val="FFFF00"/>
              </a:solidFill>
              <a:effectLst/>
            </a:endParaRPr>
          </a:p>
        </p:txBody>
      </p:sp>
      <p:pic>
        <p:nvPicPr>
          <p:cNvPr id="7" name="Picture 6" descr="Screenshot of a web page showing &quot;Your guess was 42. Apple, orange, banana, lychee. Number of nuts: 2&qu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3900" y="2321684"/>
            <a:ext cx="5118100" cy="4178300"/>
          </a:xfrm>
          <a:prstGeom prst="rect">
            <a:avLst/>
          </a:prstGeom>
        </p:spPr>
      </p:pic>
    </p:spTree>
    <p:extLst>
      <p:ext uri="{BB962C8B-B14F-4D97-AF65-F5344CB8AC3E}">
        <p14:creationId xmlns:p14="http://schemas.microsoft.com/office/powerpoint/2010/main" val="6171623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hidden="1">
            <a:extLst>
              <a:ext uri="{FF2B5EF4-FFF2-40B4-BE49-F238E27FC236}">
                <a16:creationId xmlns:a16="http://schemas.microsoft.com/office/drawing/2014/main" id="{E26A1623-1B35-A04A-829A-E36CABE03DA8}"/>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pic>
        <p:nvPicPr>
          <p:cNvPr id="7" name="Picture 6" descr="https://samples.dj4e.com/tmpl/nested&#10;" title="A screen shot that says &quot;Your guess is 42&quot;">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3900" y="2969384"/>
            <a:ext cx="5118100" cy="3352800"/>
          </a:xfrm>
          <a:prstGeom prst="rect">
            <a:avLst/>
          </a:prstGeom>
        </p:spPr>
      </p:pic>
      <p:sp>
        <p:nvSpPr>
          <p:cNvPr id="3" name="Rectangle 2"/>
          <p:cNvSpPr/>
          <p:nvPr/>
        </p:nvSpPr>
        <p:spPr>
          <a:xfrm>
            <a:off x="774984" y="1524028"/>
            <a:ext cx="7018268" cy="923330"/>
          </a:xfrm>
          <a:prstGeom prst="rect">
            <a:avLst/>
          </a:prstGeom>
          <a:solidFill>
            <a:schemeClr val="tx1"/>
          </a:solidFill>
        </p:spPr>
        <p:txBody>
          <a:bodyPr wrap="none">
            <a:spAutoFit/>
          </a:bodyPr>
          <a:lstStyle/>
          <a:p>
            <a:r>
              <a:rPr lang="en-US" dirty="0" err="1">
                <a:solidFill>
                  <a:srgbClr val="C1651C"/>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nested</a:t>
            </a:r>
            <a:r>
              <a:rPr lang="en-US" dirty="0">
                <a:solidFill>
                  <a:srgbClr val="000000"/>
                </a:solidFill>
                <a:latin typeface="Courier" charset="0"/>
                <a:ea typeface="Courier" charset="0"/>
                <a:cs typeface="Courier" charset="0"/>
              </a:rPr>
              <a:t>(request) :</a:t>
            </a:r>
          </a:p>
          <a:p>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x</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outer</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 { </a:t>
            </a:r>
            <a:r>
              <a:rPr lang="mr-IN" dirty="0">
                <a:solidFill>
                  <a:srgbClr val="B42419"/>
                </a:solidFill>
                <a:latin typeface="Courier" charset="0"/>
                <a:ea typeface="Courier" charset="0"/>
                <a:cs typeface="Courier" charset="0"/>
              </a:rPr>
              <a:t>'</a:t>
            </a:r>
            <a:r>
              <a:rPr lang="mr-IN" dirty="0" err="1">
                <a:solidFill>
                  <a:srgbClr val="B42419"/>
                </a:solidFill>
                <a:latin typeface="Courier" charset="0"/>
                <a:ea typeface="Courier" charset="0"/>
                <a:cs typeface="Courier" charset="0"/>
              </a:rPr>
              <a:t>inner</a:t>
            </a:r>
            <a:r>
              <a:rPr lang="mr-IN" dirty="0">
                <a:solidFill>
                  <a:srgbClr val="B42419"/>
                </a:solidFill>
                <a:latin typeface="Courier" charset="0"/>
                <a:ea typeface="Courier" charset="0"/>
                <a:cs typeface="Courier" charset="0"/>
              </a:rPr>
              <a:t>'</a:t>
            </a:r>
            <a:r>
              <a:rPr lang="mr-IN" dirty="0">
                <a:solidFill>
                  <a:srgbClr val="000000"/>
                </a:solidFill>
                <a:latin typeface="Courier" charset="0"/>
                <a:ea typeface="Courier" charset="0"/>
                <a:cs typeface="Courier" charset="0"/>
              </a:rPr>
              <a:t> : </a:t>
            </a:r>
            <a:r>
              <a:rPr lang="mr-IN" dirty="0">
                <a:solidFill>
                  <a:srgbClr val="B42419"/>
                </a:solidFill>
                <a:latin typeface="Courier" charset="0"/>
                <a:ea typeface="Courier" charset="0"/>
                <a:cs typeface="Courier" charset="0"/>
              </a:rPr>
              <a:t>'42'</a:t>
            </a:r>
            <a:r>
              <a:rPr lang="mr-IN" dirty="0">
                <a:solidFill>
                  <a:srgbClr val="000000"/>
                </a:solidFill>
                <a:latin typeface="Courier" charset="0"/>
                <a:ea typeface="Courier" charset="0"/>
                <a:cs typeface="Courier" charset="0"/>
              </a:rPr>
              <a:t> } }</a:t>
            </a:r>
          </a:p>
          <a:p>
            <a:r>
              <a:rPr lang="en-US" dirty="0">
                <a:solidFill>
                  <a:srgbClr val="000000"/>
                </a:solidFill>
                <a:latin typeface="Courier" charset="0"/>
                <a:ea typeface="Courier" charset="0"/>
                <a:cs typeface="Courier" charset="0"/>
              </a:rPr>
              <a:t>    </a:t>
            </a:r>
            <a:r>
              <a:rPr lang="en-US" dirty="0">
                <a:solidFill>
                  <a:srgbClr val="C1651C"/>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render(request, </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tmpl</a:t>
            </a:r>
            <a:r>
              <a:rPr lang="en-US" dirty="0">
                <a:solidFill>
                  <a:srgbClr val="B42419"/>
                </a:solidFill>
                <a:latin typeface="Courier" charset="0"/>
                <a:ea typeface="Courier" charset="0"/>
                <a:cs typeface="Courier" charset="0"/>
              </a:rPr>
              <a:t>/</a:t>
            </a:r>
            <a:r>
              <a:rPr lang="en-US" dirty="0" err="1">
                <a:solidFill>
                  <a:srgbClr val="B42419"/>
                </a:solidFill>
                <a:latin typeface="Courier" charset="0"/>
                <a:ea typeface="Courier" charset="0"/>
                <a:cs typeface="Courier" charset="0"/>
              </a:rPr>
              <a:t>nested.html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x)</a:t>
            </a:r>
            <a:endParaRPr lang="en-US" dirty="0">
              <a:latin typeface="Courier" charset="0"/>
              <a:ea typeface="Courier" charset="0"/>
              <a:cs typeface="Courier" charset="0"/>
            </a:endParaRPr>
          </a:p>
        </p:txBody>
      </p:sp>
      <p:sp>
        <p:nvSpPr>
          <p:cNvPr id="4" name="Rectangle 3" descr="https://samples.dj4e.com/tmpl/special&#10;"/>
          <p:cNvSpPr/>
          <p:nvPr/>
        </p:nvSpPr>
        <p:spPr>
          <a:xfrm>
            <a:off x="774984" y="950585"/>
            <a:ext cx="4257897" cy="400110"/>
          </a:xfrm>
          <a:prstGeom prst="rect">
            <a:avLst/>
          </a:prstGeom>
        </p:spPr>
        <p:txBody>
          <a:bodyPr wrap="none">
            <a:spAutoFit/>
          </a:bodyPr>
          <a:lstStyle/>
          <a:p>
            <a:r>
              <a:rPr lang="en-US" sz="2000" dirty="0"/>
              <a:t>https://samples.dj4e.com/</a:t>
            </a:r>
            <a:r>
              <a:rPr lang="en-US" sz="2000" dirty="0" err="1"/>
              <a:t>tmpl</a:t>
            </a:r>
            <a:r>
              <a:rPr lang="en-US" sz="2000" dirty="0"/>
              <a:t>/nested</a:t>
            </a:r>
          </a:p>
        </p:txBody>
      </p:sp>
      <p:sp>
        <p:nvSpPr>
          <p:cNvPr id="5" name="Rectangle 4"/>
          <p:cNvSpPr/>
          <p:nvPr/>
        </p:nvSpPr>
        <p:spPr>
          <a:xfrm>
            <a:off x="774983" y="3580522"/>
            <a:ext cx="6478223" cy="923330"/>
          </a:xfrm>
          <a:prstGeom prst="rect">
            <a:avLst/>
          </a:prstGeom>
          <a:solidFill>
            <a:schemeClr val="tx1"/>
          </a:solidFill>
        </p:spPr>
        <p:txBody>
          <a:bodyPr wrap="square">
            <a:spAutoFit/>
          </a:bodyPr>
          <a:lstStyle/>
          <a:p>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body</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r>
              <a:rPr lang="en-US" dirty="0">
                <a:solidFill>
                  <a:srgbClr val="000000"/>
                </a:solidFill>
                <a:latin typeface="Courier" charset="0"/>
                <a:ea typeface="Courier" charset="0"/>
                <a:cs typeface="Courier" charset="0"/>
              </a:rPr>
              <a:t>Your guess was {{ </a:t>
            </a:r>
            <a:r>
              <a:rPr lang="en-US" dirty="0" err="1">
                <a:solidFill>
                  <a:srgbClr val="000000"/>
                </a:solidFill>
                <a:latin typeface="Courier" charset="0"/>
                <a:ea typeface="Courier" charset="0"/>
                <a:cs typeface="Courier" charset="0"/>
              </a:rPr>
              <a:t>outer.inner</a:t>
            </a:r>
            <a:r>
              <a:rPr lang="en-US" dirty="0">
                <a:solidFill>
                  <a:srgbClr val="000000"/>
                </a:solidFill>
                <a:latin typeface="Courier" charset="0"/>
                <a:ea typeface="Courier" charset="0"/>
                <a:cs typeface="Courier" charset="0"/>
              </a:rPr>
              <a:t> }}</a:t>
            </a:r>
            <a:r>
              <a:rPr lang="en-US" dirty="0">
                <a:solidFill>
                  <a:srgbClr val="2EAEBB"/>
                </a:solidFill>
                <a:latin typeface="Courier" charset="0"/>
                <a:ea typeface="Courier" charset="0"/>
                <a:cs typeface="Courier" charset="0"/>
              </a:rPr>
              <a:t>&lt;/</a:t>
            </a:r>
            <a:r>
              <a:rPr lang="en-US" dirty="0">
                <a:solidFill>
                  <a:srgbClr val="C1651C"/>
                </a:solidFill>
                <a:latin typeface="Courier" charset="0"/>
                <a:ea typeface="Courier" charset="0"/>
                <a:cs typeface="Courier" charset="0"/>
              </a:rPr>
              <a:t>p</a:t>
            </a:r>
            <a:r>
              <a:rPr lang="en-US" dirty="0">
                <a:solidFill>
                  <a:srgbClr val="2EAEBB"/>
                </a:solidFill>
                <a:latin typeface="Courier" charset="0"/>
                <a:ea typeface="Courier" charset="0"/>
                <a:cs typeface="Courier" charset="0"/>
              </a:rPr>
              <a:t>&gt;</a:t>
            </a:r>
            <a:endParaRPr lang="en-US" dirty="0">
              <a:solidFill>
                <a:srgbClr val="000000"/>
              </a:solidFill>
              <a:latin typeface="Courier" charset="0"/>
              <a:ea typeface="Courier" charset="0"/>
              <a:cs typeface="Courier" charset="0"/>
            </a:endParaRPr>
          </a:p>
          <a:p>
            <a:r>
              <a:rPr lang="mr-IN" dirty="0">
                <a:solidFill>
                  <a:srgbClr val="2EAEBB"/>
                </a:solidFill>
                <a:latin typeface="Courier" charset="0"/>
                <a:ea typeface="Courier" charset="0"/>
                <a:cs typeface="Courier" charset="0"/>
              </a:rPr>
              <a:t>&lt;/</a:t>
            </a:r>
            <a:r>
              <a:rPr lang="mr-IN" dirty="0" err="1">
                <a:solidFill>
                  <a:srgbClr val="C1651C"/>
                </a:solidFill>
                <a:latin typeface="Courier" charset="0"/>
                <a:ea typeface="Courier" charset="0"/>
                <a:cs typeface="Courier" charset="0"/>
              </a:rPr>
              <a:t>body</a:t>
            </a:r>
            <a:r>
              <a:rPr lang="mr-IN" dirty="0">
                <a:solidFill>
                  <a:srgbClr val="2EAEBB"/>
                </a:solidFill>
                <a:latin typeface="Courier" charset="0"/>
                <a:ea typeface="Courier" charset="0"/>
                <a:cs typeface="Courier" charset="0"/>
              </a:rPr>
              <a:t>&gt;</a:t>
            </a:r>
            <a:endParaRPr lang="en-US" dirty="0">
              <a:latin typeface="Courier" charset="0"/>
              <a:ea typeface="Courier" charset="0"/>
              <a:cs typeface="Courier" charset="0"/>
            </a:endParaRPr>
          </a:p>
        </p:txBody>
      </p:sp>
      <p:sp>
        <p:nvSpPr>
          <p:cNvPr id="2" name="Rectangle 1"/>
          <p:cNvSpPr/>
          <p:nvPr/>
        </p:nvSpPr>
        <p:spPr>
          <a:xfrm>
            <a:off x="774984" y="3139105"/>
            <a:ext cx="5239832"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nested.html</a:t>
            </a:r>
            <a:endParaRPr lang="en-US" sz="2000" dirty="0">
              <a:solidFill>
                <a:srgbClr val="FFFF00"/>
              </a:solidFill>
              <a:effectLst/>
            </a:endParaRPr>
          </a:p>
        </p:txBody>
      </p:sp>
    </p:spTree>
    <p:extLst>
      <p:ext uri="{BB962C8B-B14F-4D97-AF65-F5344CB8AC3E}">
        <p14:creationId xmlns:p14="http://schemas.microsoft.com/office/powerpoint/2010/main" val="7562948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09CB3A9B-58A2-7346-9BD1-3182DD4EB4F5}"/>
              </a:ext>
            </a:extLst>
          </p:cNvPr>
          <p:cNvSpPr>
            <a:spLocks noGrp="1"/>
          </p:cNvSpPr>
          <p:nvPr>
            <p:ph type="title" idx="4294967295"/>
          </p:nvPr>
        </p:nvSpPr>
        <p:spPr/>
        <p:txBody>
          <a:bodyPr/>
          <a:lstStyle/>
          <a:p>
            <a:r>
              <a:rPr lang="en-US" altLang="zh-CN" dirty="0">
                <a:solidFill>
                  <a:schemeClr val="bg1"/>
                </a:solidFill>
              </a:rPr>
              <a:t>Template</a:t>
            </a:r>
            <a:endParaRPr lang="en-US" dirty="0">
              <a:solidFill>
                <a:schemeClr val="bg1"/>
              </a:solidFill>
            </a:endParaRPr>
          </a:p>
        </p:txBody>
      </p:sp>
      <p:pic>
        <p:nvPicPr>
          <p:cNvPr id="8" name="Picture 7" descr="Your guess was 200&#10;&#10;Too high" title="A screen shot">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3900" y="2969384"/>
            <a:ext cx="5118100" cy="3352800"/>
          </a:xfrm>
          <a:prstGeom prst="rect">
            <a:avLst/>
          </a:prstGeom>
        </p:spPr>
      </p:pic>
      <p:sp>
        <p:nvSpPr>
          <p:cNvPr id="3" name="Rectangle 2"/>
          <p:cNvSpPr/>
          <p:nvPr/>
        </p:nvSpPr>
        <p:spPr>
          <a:xfrm>
            <a:off x="774984" y="2035470"/>
            <a:ext cx="6479659" cy="1077218"/>
          </a:xfrm>
          <a:prstGeom prst="rect">
            <a:avLst/>
          </a:prstGeom>
          <a:solidFill>
            <a:schemeClr val="tx1"/>
          </a:solidFill>
        </p:spPr>
        <p:txBody>
          <a:bodyPr wrap="none">
            <a:spAutoFit/>
          </a:bodyPr>
          <a:lstStyle/>
          <a:p>
            <a:r>
              <a:rPr lang="en-US" sz="1600" dirty="0">
                <a:solidFill>
                  <a:srgbClr val="C1651C"/>
                </a:solidFill>
                <a:latin typeface="Courier" charset="0"/>
                <a:ea typeface="Courier" charset="0"/>
                <a:cs typeface="Courier" charset="0"/>
              </a:rPr>
              <a:t>class</a:t>
            </a:r>
            <a:r>
              <a:rPr lang="en-US" sz="1600" dirty="0">
                <a:solidFill>
                  <a:srgbClr val="000000"/>
                </a:solidFill>
                <a:latin typeface="Courier" charset="0"/>
                <a:ea typeface="Courier" charset="0"/>
                <a:cs typeface="Courier" charset="0"/>
              </a:rPr>
              <a:t> </a:t>
            </a:r>
            <a:r>
              <a:rPr lang="en-US" sz="1600" dirty="0" err="1">
                <a:solidFill>
                  <a:srgbClr val="2EAEBB"/>
                </a:solidFill>
                <a:latin typeface="Courier" charset="0"/>
                <a:ea typeface="Courier" charset="0"/>
                <a:cs typeface="Courier" charset="0"/>
              </a:rPr>
              <a:t>GameView</a:t>
            </a:r>
            <a:r>
              <a:rPr lang="en-US" sz="1600" dirty="0">
                <a:solidFill>
                  <a:srgbClr val="000000"/>
                </a:solidFill>
                <a:latin typeface="Courier" charset="0"/>
                <a:ea typeface="Courier" charset="0"/>
                <a:cs typeface="Courier" charset="0"/>
              </a:rPr>
              <a:t>(View) :</a:t>
            </a:r>
          </a:p>
          <a:p>
            <a:r>
              <a:rPr lang="en-US" sz="1600" dirty="0">
                <a:solidFill>
                  <a:srgbClr val="000000"/>
                </a:solidFill>
                <a:latin typeface="Courier" charset="0"/>
                <a:ea typeface="Courier" charset="0"/>
                <a:cs typeface="Courier" charset="0"/>
              </a:rPr>
              <a:t>    </a:t>
            </a:r>
            <a:r>
              <a:rPr lang="en-US" sz="1600" dirty="0" err="1">
                <a:solidFill>
                  <a:srgbClr val="C1651C"/>
                </a:solidFill>
                <a:latin typeface="Courier" charset="0"/>
                <a:ea typeface="Courier" charset="0"/>
                <a:cs typeface="Courier" charset="0"/>
              </a:rPr>
              <a:t>def</a:t>
            </a:r>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get</a:t>
            </a:r>
            <a:r>
              <a:rPr lang="en-US" sz="1600" dirty="0">
                <a:solidFill>
                  <a:srgbClr val="000000"/>
                </a:solidFill>
                <a:latin typeface="Courier" charset="0"/>
                <a:ea typeface="Courier" charset="0"/>
                <a:cs typeface="Courier" charset="0"/>
              </a:rPr>
              <a:t>(self, request, guess) :</a:t>
            </a:r>
          </a:p>
          <a:p>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x</a:t>
            </a:r>
            <a:r>
              <a:rPr lang="mr-IN" sz="1600" dirty="0">
                <a:solidFill>
                  <a:srgbClr val="000000"/>
                </a:solidFill>
                <a:latin typeface="Courier" charset="0"/>
                <a:ea typeface="Courier" charset="0"/>
                <a:cs typeface="Courier" charset="0"/>
              </a:rPr>
              <a:t> = {</a:t>
            </a:r>
            <a:r>
              <a:rPr lang="mr-IN" sz="1600" dirty="0">
                <a:solidFill>
                  <a:srgbClr val="B42419"/>
                </a:solidFill>
                <a:latin typeface="Courier" charset="0"/>
                <a:ea typeface="Courier" charset="0"/>
                <a:cs typeface="Courier" charset="0"/>
              </a:rPr>
              <a:t>'</a:t>
            </a:r>
            <a:r>
              <a:rPr lang="mr-IN" sz="1600" dirty="0" err="1">
                <a:solidFill>
                  <a:srgbClr val="B42419"/>
                </a:solidFill>
                <a:latin typeface="Courier" charset="0"/>
                <a:ea typeface="Courier" charset="0"/>
                <a:cs typeface="Courier" charset="0"/>
              </a:rPr>
              <a:t>guess</a:t>
            </a:r>
            <a:r>
              <a:rPr lang="mr-IN" sz="1600" dirty="0">
                <a:solidFill>
                  <a:srgbClr val="B42419"/>
                </a:solidFill>
                <a:latin typeface="Courier" charset="0"/>
                <a:ea typeface="Courier" charset="0"/>
                <a:cs typeface="Courier" charset="0"/>
              </a:rPr>
              <a:t>'</a:t>
            </a:r>
            <a:r>
              <a:rPr lang="mr-IN" sz="1600" dirty="0">
                <a:solidFill>
                  <a:srgbClr val="000000"/>
                </a:solidFill>
                <a:latin typeface="Courier" charset="0"/>
                <a:ea typeface="Courier" charset="0"/>
                <a:cs typeface="Courier" charset="0"/>
              </a:rPr>
              <a:t> : </a:t>
            </a:r>
            <a:r>
              <a:rPr lang="mr-IN" sz="1600" dirty="0" err="1">
                <a:solidFill>
                  <a:srgbClr val="2EAEBB"/>
                </a:solidFill>
                <a:latin typeface="Courier" charset="0"/>
                <a:ea typeface="Courier" charset="0"/>
                <a:cs typeface="Courier" charset="0"/>
              </a:rPr>
              <a:t>int</a:t>
            </a:r>
            <a:r>
              <a:rPr lang="mr-IN" sz="1600" dirty="0">
                <a:solidFill>
                  <a:srgbClr val="000000"/>
                </a:solidFill>
                <a:latin typeface="Courier" charset="0"/>
                <a:ea typeface="Courier" charset="0"/>
                <a:cs typeface="Courier" charset="0"/>
              </a:rPr>
              <a:t>(</a:t>
            </a:r>
            <a:r>
              <a:rPr lang="mr-IN" sz="1600" dirty="0" err="1">
                <a:solidFill>
                  <a:srgbClr val="000000"/>
                </a:solidFill>
                <a:latin typeface="Courier" charset="0"/>
                <a:ea typeface="Courier" charset="0"/>
                <a:cs typeface="Courier" charset="0"/>
              </a:rPr>
              <a:t>guess</a:t>
            </a:r>
            <a:r>
              <a:rPr lang="mr-IN" sz="1600" dirty="0">
                <a:solidFill>
                  <a:srgbClr val="000000"/>
                </a:solidFill>
                <a:latin typeface="Courier" charset="0"/>
                <a:ea typeface="Courier" charset="0"/>
                <a:cs typeface="Courier" charset="0"/>
              </a:rPr>
              <a:t>) }</a:t>
            </a:r>
          </a:p>
          <a:p>
            <a:r>
              <a:rPr lang="en-US" sz="1600" dirty="0">
                <a:solidFill>
                  <a:srgbClr val="000000"/>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return</a:t>
            </a:r>
            <a:r>
              <a:rPr lang="en-US" sz="1600" dirty="0">
                <a:solidFill>
                  <a:srgbClr val="000000"/>
                </a:solidFill>
                <a:latin typeface="Courier" charset="0"/>
                <a:ea typeface="Courier" charset="0"/>
                <a:cs typeface="Courier" charset="0"/>
              </a:rPr>
              <a:t> render(request, </a:t>
            </a:r>
            <a:r>
              <a:rPr lang="en-US" sz="1600" dirty="0">
                <a:solidFill>
                  <a:srgbClr val="B42419"/>
                </a:solidFill>
                <a:latin typeface="Courier" charset="0"/>
                <a:ea typeface="Courier" charset="0"/>
                <a:cs typeface="Courier" charset="0"/>
              </a:rPr>
              <a:t>'</a:t>
            </a:r>
            <a:r>
              <a:rPr lang="en-US" sz="1600" dirty="0" err="1">
                <a:solidFill>
                  <a:srgbClr val="B42419"/>
                </a:solidFill>
                <a:latin typeface="Courier" charset="0"/>
                <a:ea typeface="Courier" charset="0"/>
                <a:cs typeface="Courier" charset="0"/>
              </a:rPr>
              <a:t>tmpl</a:t>
            </a:r>
            <a:r>
              <a:rPr lang="en-US" sz="1600" dirty="0">
                <a:solidFill>
                  <a:srgbClr val="B42419"/>
                </a:solidFill>
                <a:latin typeface="Courier" charset="0"/>
                <a:ea typeface="Courier" charset="0"/>
                <a:cs typeface="Courier" charset="0"/>
              </a:rPr>
              <a:t>/</a:t>
            </a:r>
            <a:r>
              <a:rPr lang="en-US" sz="1600" dirty="0" err="1">
                <a:solidFill>
                  <a:srgbClr val="B42419"/>
                </a:solidFill>
                <a:latin typeface="Courier" charset="0"/>
                <a:ea typeface="Courier" charset="0"/>
                <a:cs typeface="Courier" charset="0"/>
              </a:rPr>
              <a:t>cond.html</a:t>
            </a:r>
            <a:r>
              <a:rPr lang="en-US" sz="1600" dirty="0">
                <a:solidFill>
                  <a:srgbClr val="B42419"/>
                </a:solidFill>
                <a:latin typeface="Courier" charset="0"/>
                <a:ea typeface="Courier" charset="0"/>
                <a:cs typeface="Courier" charset="0"/>
              </a:rPr>
              <a:t>'</a:t>
            </a:r>
            <a:r>
              <a:rPr lang="en-US" sz="1600" dirty="0">
                <a:solidFill>
                  <a:srgbClr val="000000"/>
                </a:solidFill>
                <a:latin typeface="Courier" charset="0"/>
                <a:ea typeface="Courier" charset="0"/>
                <a:cs typeface="Courier" charset="0"/>
              </a:rPr>
              <a:t>, x)</a:t>
            </a:r>
            <a:endParaRPr lang="en-US" sz="1600" dirty="0">
              <a:latin typeface="Courier" charset="0"/>
              <a:ea typeface="Courier" charset="0"/>
              <a:cs typeface="Courier" charset="0"/>
            </a:endParaRPr>
          </a:p>
        </p:txBody>
      </p:sp>
      <p:sp>
        <p:nvSpPr>
          <p:cNvPr id="4" name="Rectangle 3" descr="https://samples.dj4e.com/tmpl/special&#10;"/>
          <p:cNvSpPr/>
          <p:nvPr/>
        </p:nvSpPr>
        <p:spPr>
          <a:xfrm>
            <a:off x="774984" y="811103"/>
            <a:ext cx="4606967" cy="400110"/>
          </a:xfrm>
          <a:prstGeom prst="rect">
            <a:avLst/>
          </a:prstGeom>
        </p:spPr>
        <p:txBody>
          <a:bodyPr wrap="none">
            <a:spAutoFit/>
          </a:bodyPr>
          <a:lstStyle/>
          <a:p>
            <a:r>
              <a:rPr lang="en-US" sz="2000" dirty="0"/>
              <a:t>https://samples.dj4e.com/</a:t>
            </a:r>
            <a:r>
              <a:rPr lang="en-US" sz="2000" dirty="0" err="1"/>
              <a:t>tmpl</a:t>
            </a:r>
            <a:r>
              <a:rPr lang="en-US" sz="2000" dirty="0"/>
              <a:t>/game/200</a:t>
            </a:r>
          </a:p>
        </p:txBody>
      </p:sp>
      <p:sp>
        <p:nvSpPr>
          <p:cNvPr id="5" name="Rectangle 4"/>
          <p:cNvSpPr/>
          <p:nvPr/>
        </p:nvSpPr>
        <p:spPr>
          <a:xfrm>
            <a:off x="774983" y="3781999"/>
            <a:ext cx="5038175" cy="2062103"/>
          </a:xfrm>
          <a:prstGeom prst="rect">
            <a:avLst/>
          </a:prstGeom>
          <a:solidFill>
            <a:schemeClr val="tx1"/>
          </a:solidFill>
        </p:spPr>
        <p:txBody>
          <a:bodyPr wrap="square">
            <a:spAutoFit/>
          </a:bodyPr>
          <a:lstStyle/>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Your guess was {{ guess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if guess </a:t>
            </a:r>
            <a:r>
              <a:rPr lang="en-US" sz="1600" dirty="0">
                <a:solidFill>
                  <a:srgbClr val="2EAEBB"/>
                </a:solidFill>
                <a:latin typeface="Courier" charset="0"/>
                <a:ea typeface="Courier" charset="0"/>
                <a:cs typeface="Courier" charset="0"/>
              </a:rPr>
              <a:t>&lt;</a:t>
            </a:r>
            <a:r>
              <a:rPr lang="en-US" sz="1600" dirty="0">
                <a:solidFill>
                  <a:srgbClr val="000000"/>
                </a:solidFill>
                <a:latin typeface="Courier" charset="0"/>
                <a:ea typeface="Courier" charset="0"/>
                <a:cs typeface="Courier" charset="0"/>
              </a:rPr>
              <a:t> 42</a:t>
            </a:r>
            <a:r>
              <a:rPr lang="en-US" sz="1600" dirty="0">
                <a:solidFill>
                  <a:srgbClr val="2EAEBB"/>
                </a:solidFill>
                <a:latin typeface="Courier" charset="0"/>
                <a:ea typeface="Courier" charset="0"/>
                <a:cs typeface="Courier" charset="0"/>
              </a:rPr>
              <a:t> %}</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low</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err="1">
                <a:solidFill>
                  <a:srgbClr val="000000"/>
                </a:solidFill>
                <a:latin typeface="Courier" charset="0"/>
                <a:ea typeface="Courier" charset="0"/>
                <a:cs typeface="Courier" charset="0"/>
              </a:rPr>
              <a:t>elif</a:t>
            </a:r>
            <a:r>
              <a:rPr lang="en-US" sz="1600" dirty="0">
                <a:solidFill>
                  <a:srgbClr val="000000"/>
                </a:solidFill>
                <a:latin typeface="Courier" charset="0"/>
                <a:ea typeface="Courier" charset="0"/>
                <a:cs typeface="Courier" charset="0"/>
              </a:rPr>
              <a:t> guess </a:t>
            </a:r>
            <a:r>
              <a:rPr lang="en-US" sz="1600" dirty="0">
                <a:solidFill>
                  <a:srgbClr val="DFDFDF"/>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 42 %}</a:t>
            </a:r>
          </a:p>
          <a:p>
            <a:r>
              <a:rPr lang="mr-IN" sz="1600" dirty="0">
                <a:solidFill>
                  <a:srgbClr val="000000"/>
                </a:solidFill>
                <a:latin typeface="Courier" charset="0"/>
                <a:ea typeface="Courier" charset="0"/>
                <a:cs typeface="Courier" charset="0"/>
              </a:rPr>
              <a:t>   </a:t>
            </a:r>
            <a:r>
              <a:rPr lang="en-US"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high</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else</a:t>
            </a:r>
            <a:r>
              <a:rPr lang="mr-IN" sz="1600" dirty="0">
                <a:solidFill>
                  <a:srgbClr val="000000"/>
                </a:solidFill>
                <a:latin typeface="Courier" charset="0"/>
                <a:ea typeface="Courier" charset="0"/>
                <a:cs typeface="Courier" charset="0"/>
              </a:rPr>
              <a:t> %}</a:t>
            </a:r>
          </a:p>
          <a:p>
            <a:r>
              <a:rPr lang="en-US" sz="1600" dirty="0">
                <a:solidFill>
                  <a:srgbClr val="2EAEBB"/>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Just</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right</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err="1">
                <a:solidFill>
                  <a:srgbClr val="000000"/>
                </a:solidFill>
                <a:latin typeface="Courier" charset="0"/>
                <a:ea typeface="Courier" charset="0"/>
                <a:cs typeface="Courier" charset="0"/>
              </a:rPr>
              <a:t>endif</a:t>
            </a:r>
            <a:r>
              <a:rPr lang="mr-IN" sz="1600">
                <a:solidFill>
                  <a:srgbClr val="000000"/>
                </a:solidFill>
                <a:latin typeface="Courier" charset="0"/>
                <a:ea typeface="Courier" charset="0"/>
                <a:cs typeface="Courier" charset="0"/>
              </a:rPr>
              <a:t> %</a:t>
            </a:r>
            <a:r>
              <a:rPr lang="en-US" sz="1600">
                <a:solidFill>
                  <a:srgbClr val="000000"/>
                </a:solidFill>
                <a:latin typeface="Courier" charset="0"/>
                <a:ea typeface="Courier" charset="0"/>
                <a:cs typeface="Courier" charset="0"/>
              </a:rPr>
              <a:t>}</a:t>
            </a:r>
            <a:endParaRPr lang="en-US" sz="1600" dirty="0">
              <a:latin typeface="Courier" charset="0"/>
              <a:ea typeface="Courier" charset="0"/>
              <a:cs typeface="Courier" charset="0"/>
            </a:endParaRPr>
          </a:p>
        </p:txBody>
      </p:sp>
      <p:sp>
        <p:nvSpPr>
          <p:cNvPr id="2" name="Rectangle 1"/>
          <p:cNvSpPr/>
          <p:nvPr/>
        </p:nvSpPr>
        <p:spPr>
          <a:xfrm>
            <a:off x="774984" y="3340582"/>
            <a:ext cx="5038174" cy="400110"/>
          </a:xfrm>
          <a:prstGeom prst="rect">
            <a:avLst/>
          </a:prstGeom>
        </p:spPr>
        <p:txBody>
          <a:bodyPr wrap="none">
            <a:spAutoFit/>
          </a:bodyPr>
          <a:lstStyle/>
          <a:p>
            <a:r>
              <a:rPr lang="en-US" sz="2000" dirty="0">
                <a:solidFill>
                  <a:srgbClr val="FFFF00"/>
                </a:solidFill>
              </a:rPr>
              <a:t>dj4e-samples/</a:t>
            </a:r>
            <a:r>
              <a:rPr lang="en-US" sz="2000" dirty="0" err="1">
                <a:solidFill>
                  <a:srgbClr val="FFFF00"/>
                </a:solidFill>
              </a:rPr>
              <a:t>tmpl</a:t>
            </a:r>
            <a:r>
              <a:rPr lang="en-US" sz="2000" dirty="0">
                <a:solidFill>
                  <a:srgbClr val="FFFF00"/>
                </a:solidFill>
              </a:rPr>
              <a:t>/templates/</a:t>
            </a:r>
            <a:r>
              <a:rPr lang="en-US" sz="2000" dirty="0" err="1">
                <a:solidFill>
                  <a:srgbClr val="FFFF00"/>
                </a:solidFill>
              </a:rPr>
              <a:t>tmpl</a:t>
            </a:r>
            <a:r>
              <a:rPr lang="en-US" sz="2000" dirty="0">
                <a:solidFill>
                  <a:srgbClr val="FFFF00"/>
                </a:solidFill>
              </a:rPr>
              <a:t>/</a:t>
            </a:r>
            <a:r>
              <a:rPr lang="en-US" sz="2000" dirty="0" err="1">
                <a:solidFill>
                  <a:srgbClr val="FFFF00"/>
                </a:solidFill>
              </a:rPr>
              <a:t>cond.html</a:t>
            </a:r>
            <a:endParaRPr lang="en-US" sz="2000" dirty="0">
              <a:solidFill>
                <a:srgbClr val="FFFF00"/>
              </a:solidFill>
              <a:effectLst/>
            </a:endParaRPr>
          </a:p>
        </p:txBody>
      </p:sp>
      <p:sp>
        <p:nvSpPr>
          <p:cNvPr id="6" name="Rectangle 5"/>
          <p:cNvSpPr/>
          <p:nvPr/>
        </p:nvSpPr>
        <p:spPr>
          <a:xfrm>
            <a:off x="774983" y="1393923"/>
            <a:ext cx="7459851" cy="369332"/>
          </a:xfrm>
          <a:prstGeom prst="rect">
            <a:avLst/>
          </a:prstGeom>
          <a:solidFill>
            <a:schemeClr val="tx1"/>
          </a:solidFill>
        </p:spPr>
        <p:txBody>
          <a:bodyPr wrap="square">
            <a:spAutoFit/>
          </a:bodyPr>
          <a:lstStyle/>
          <a:p>
            <a:r>
              <a:rPr lang="en-US" dirty="0">
                <a:solidFill>
                  <a:srgbClr val="000000"/>
                </a:solidFill>
                <a:latin typeface="Menlo-Regular" charset="0"/>
              </a:rPr>
              <a:t> path(</a:t>
            </a:r>
            <a:r>
              <a:rPr lang="en-US" dirty="0">
                <a:solidFill>
                  <a:srgbClr val="B42419"/>
                </a:solidFill>
                <a:latin typeface="Menlo-Regular" charset="0"/>
              </a:rPr>
              <a:t>'game/&lt;</a:t>
            </a:r>
            <a:r>
              <a:rPr lang="en-US" dirty="0" err="1">
                <a:solidFill>
                  <a:srgbClr val="B42419"/>
                </a:solidFill>
                <a:latin typeface="Menlo-Regular" charset="0"/>
              </a:rPr>
              <a:t>slug:guess</a:t>
            </a:r>
            <a:r>
              <a:rPr lang="en-US" dirty="0">
                <a:solidFill>
                  <a:srgbClr val="B42419"/>
                </a:solidFill>
                <a:latin typeface="Menlo-Regular" charset="0"/>
              </a:rPr>
              <a:t>&gt;'</a:t>
            </a:r>
            <a:r>
              <a:rPr lang="en-US" dirty="0">
                <a:solidFill>
                  <a:srgbClr val="000000"/>
                </a:solidFill>
                <a:latin typeface="Menlo-Regular" charset="0"/>
              </a:rPr>
              <a:t>, </a:t>
            </a:r>
            <a:r>
              <a:rPr lang="en-US" dirty="0" err="1">
                <a:solidFill>
                  <a:srgbClr val="000000"/>
                </a:solidFill>
                <a:latin typeface="Menlo-Regular" charset="0"/>
              </a:rPr>
              <a:t>views.GameView.as_view</a:t>
            </a:r>
            <a:r>
              <a:rPr lang="en-US" dirty="0">
                <a:solidFill>
                  <a:srgbClr val="000000"/>
                </a:solidFill>
                <a:latin typeface="Menlo-Regular" charset="0"/>
              </a:rPr>
              <a:t>())</a:t>
            </a:r>
            <a:endParaRPr lang="en-US" dirty="0"/>
          </a:p>
        </p:txBody>
      </p:sp>
    </p:spTree>
    <p:extLst>
      <p:ext uri="{BB962C8B-B14F-4D97-AF65-F5344CB8AC3E}">
        <p14:creationId xmlns:p14="http://schemas.microsoft.com/office/powerpoint/2010/main" val="3333898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Template Inheritance</a:t>
            </a:r>
          </a:p>
        </p:txBody>
      </p:sp>
      <p:sp>
        <p:nvSpPr>
          <p:cNvPr id="4" name="Text Placeholder 3"/>
          <p:cNvSpPr>
            <a:spLocks noGrp="1"/>
          </p:cNvSpPr>
          <p:nvPr>
            <p:ph type="body" idx="1"/>
          </p:nvPr>
        </p:nvSpPr>
        <p:spPr/>
        <p:txBody>
          <a:bodyPr/>
          <a:lstStyle/>
          <a:p>
            <a:r>
              <a:rPr lang="en-US" dirty="0"/>
              <a:t>https://</a:t>
            </a:r>
            <a:r>
              <a:rPr lang="en-US" dirty="0" err="1"/>
              <a:t>docs.djangoproject.com</a:t>
            </a:r>
            <a:r>
              <a:rPr lang="en-US" dirty="0"/>
              <a:t>/</a:t>
            </a:r>
            <a:r>
              <a:rPr lang="en-US" dirty="0" err="1"/>
              <a:t>en</a:t>
            </a:r>
            <a:r>
              <a:rPr lang="en-US" dirty="0"/>
              <a:t>/</a:t>
            </a:r>
            <a:r>
              <a:rPr lang="hr-HR" dirty="0"/>
              <a:t>3.0</a:t>
            </a:r>
            <a:r>
              <a:rPr lang="en-US" dirty="0"/>
              <a:t>/ref/</a:t>
            </a:r>
            <a:r>
              <a:rPr lang="en-US" dirty="0" err="1"/>
              <a:t>urlresolvers</a:t>
            </a:r>
            <a:r>
              <a:rPr lang="en-US" dirty="0"/>
              <a:t>/</a:t>
            </a:r>
          </a:p>
        </p:txBody>
      </p:sp>
    </p:spTree>
    <p:extLst>
      <p:ext uri="{BB962C8B-B14F-4D97-AF65-F5344CB8AC3E}">
        <p14:creationId xmlns:p14="http://schemas.microsoft.com/office/powerpoint/2010/main" val="21167308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Review Python Object-Oriented Programming</a:t>
            </a:r>
          </a:p>
        </p:txBody>
      </p:sp>
      <p:sp>
        <p:nvSpPr>
          <p:cNvPr id="8" name="Rectangle 7"/>
          <p:cNvSpPr/>
          <p:nvPr/>
        </p:nvSpPr>
        <p:spPr>
          <a:xfrm>
            <a:off x="1044599" y="5569898"/>
            <a:ext cx="3934475" cy="369332"/>
          </a:xfrm>
          <a:prstGeom prst="rect">
            <a:avLst/>
          </a:prstGeom>
        </p:spPr>
        <p:txBody>
          <a:bodyPr wrap="none">
            <a:spAutoFit/>
          </a:bodyPr>
          <a:lstStyle/>
          <a:p>
            <a:r>
              <a:rPr lang="en-US" dirty="0"/>
              <a:t>https://www.py4e.com/lessons/Objects</a:t>
            </a:r>
          </a:p>
        </p:txBody>
      </p:sp>
      <p:pic>
        <p:nvPicPr>
          <p:cNvPr id="10" name="Picture 9" descr="https://www.py4e.com/lessons/Objects&#10;" title="A screen shot of https://www.py4e.com/lessons/Objects">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9585" y="1578857"/>
            <a:ext cx="6148952" cy="3898049"/>
          </a:xfrm>
          <a:prstGeom prst="rect">
            <a:avLst/>
          </a:prstGeom>
        </p:spPr>
      </p:pic>
    </p:spTree>
    <p:extLst>
      <p:ext uri="{BB962C8B-B14F-4D97-AF65-F5344CB8AC3E}">
        <p14:creationId xmlns:p14="http://schemas.microsoft.com/office/powerpoint/2010/main" val="9165248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Shape 504"/>
          <p:cNvSpPr txBox="1">
            <a:spLocks noGrp="1"/>
          </p:cNvSpPr>
          <p:nvPr>
            <p:ph type="title"/>
          </p:nvPr>
        </p:nvSpPr>
        <p:spPr>
          <a:prstGeom prst="rect">
            <a:avLst/>
          </a:prstGeom>
          <a:noFill/>
          <a:ln>
            <a:noFill/>
          </a:ln>
        </p:spPr>
        <p:txBody>
          <a:bodyPr vert="horz" lIns="28067" tIns="28067" rIns="28067" bIns="28067" rtlCol="0" anchor="ctr" anchorCtr="0">
            <a:noAutofit/>
          </a:bodyPr>
          <a:lstStyle/>
          <a:p>
            <a:pPr algn="ctr">
              <a:lnSpc>
                <a:spcPct val="100000"/>
              </a:lnSpc>
              <a:spcBef>
                <a:spcPts val="0"/>
              </a:spcBef>
              <a:buClr>
                <a:srgbClr val="FF9300"/>
              </a:buClr>
              <a:buSzPct val="25000"/>
            </a:pPr>
            <a:r>
              <a:rPr lang="en" sz="6267">
                <a:solidFill>
                  <a:srgbClr val="FFD966"/>
                </a:solidFill>
                <a:sym typeface="Cabin"/>
              </a:rPr>
              <a:t>Inheritance</a:t>
            </a:r>
          </a:p>
        </p:txBody>
      </p:sp>
      <p:sp>
        <p:nvSpPr>
          <p:cNvPr id="505" name="Shape 505"/>
          <p:cNvSpPr txBox="1">
            <a:spLocks noGrp="1"/>
          </p:cNvSpPr>
          <p:nvPr>
            <p:ph type="body" idx="1"/>
          </p:nvPr>
        </p:nvSpPr>
        <p:spPr>
          <a:xfrm>
            <a:off x="838200" y="1825625"/>
            <a:ext cx="10515600" cy="3288816"/>
          </a:xfrm>
          <a:prstGeom prst="rect">
            <a:avLst/>
          </a:prstGeom>
          <a:noFill/>
          <a:ln>
            <a:noFill/>
          </a:ln>
        </p:spPr>
        <p:txBody>
          <a:bodyPr vert="horz" lIns="28067" tIns="28067" rIns="28067" bIns="28067" rtlCol="0" anchor="ctr" anchorCtr="0">
            <a:noAutofit/>
          </a:bodyPr>
          <a:lstStyle/>
          <a:p>
            <a:pPr marL="609585" indent="-499521">
              <a:lnSpc>
                <a:spcPct val="100000"/>
              </a:lnSpc>
              <a:spcBef>
                <a:spcPts val="0"/>
              </a:spcBef>
              <a:buSzPct val="100000"/>
              <a:buFont typeface="Cabin"/>
            </a:pPr>
            <a:r>
              <a:rPr lang="en" sz="3067" dirty="0">
                <a:solidFill>
                  <a:srgbClr val="FFFFFF"/>
                </a:solidFill>
                <a:sym typeface="Cabin"/>
              </a:rPr>
              <a:t>When we make a new </a:t>
            </a:r>
            <a:r>
              <a:rPr lang="en-US" sz="3067" dirty="0">
                <a:solidFill>
                  <a:srgbClr val="FFFFFF"/>
                </a:solidFill>
                <a:sym typeface="Cabin"/>
              </a:rPr>
              <a:t>template </a:t>
            </a:r>
            <a:r>
              <a:rPr lang="en" sz="3067" dirty="0">
                <a:solidFill>
                  <a:srgbClr val="FFFFFF"/>
                </a:solidFill>
                <a:sym typeface="Cabin"/>
              </a:rPr>
              <a:t>- we can </a:t>
            </a:r>
            <a:r>
              <a:rPr lang="en-US" sz="3067" dirty="0">
                <a:solidFill>
                  <a:srgbClr val="FFFFFF"/>
                </a:solidFill>
                <a:sym typeface="Cabin"/>
              </a:rPr>
              <a:t>extend </a:t>
            </a:r>
            <a:r>
              <a:rPr lang="en" sz="3067" dirty="0">
                <a:solidFill>
                  <a:srgbClr val="FFFFFF"/>
                </a:solidFill>
                <a:sym typeface="Cabin"/>
              </a:rPr>
              <a:t>an existing </a:t>
            </a:r>
            <a:r>
              <a:rPr lang="en-US" sz="3067" dirty="0">
                <a:solidFill>
                  <a:srgbClr val="FFFFFF"/>
                </a:solidFill>
                <a:sym typeface="Cabin"/>
              </a:rPr>
              <a:t>template </a:t>
            </a:r>
            <a:r>
              <a:rPr lang="en" sz="3067" dirty="0">
                <a:solidFill>
                  <a:srgbClr val="FFFFFF"/>
                </a:solidFill>
                <a:sym typeface="Cabin"/>
              </a:rPr>
              <a:t>and then add our own little bit to make our new class</a:t>
            </a:r>
          </a:p>
          <a:p>
            <a:pPr marL="609585" indent="-499521">
              <a:lnSpc>
                <a:spcPct val="100000"/>
              </a:lnSpc>
              <a:spcBef>
                <a:spcPts val="1867"/>
              </a:spcBef>
              <a:buClr>
                <a:srgbClr val="FFFFFF"/>
              </a:buClr>
              <a:buSzPct val="100000"/>
              <a:buFont typeface="Cabin"/>
            </a:pPr>
            <a:r>
              <a:rPr lang="en" sz="3067" dirty="0">
                <a:solidFill>
                  <a:srgbClr val="FFFFFF"/>
                </a:solidFill>
                <a:sym typeface="Cabin"/>
              </a:rPr>
              <a:t>Another form of store and reuse</a:t>
            </a:r>
          </a:p>
          <a:p>
            <a:pPr marL="609585" indent="-499521">
              <a:lnSpc>
                <a:spcPct val="100000"/>
              </a:lnSpc>
              <a:spcBef>
                <a:spcPts val="1867"/>
              </a:spcBef>
              <a:buClr>
                <a:srgbClr val="FFFFFF"/>
              </a:buClr>
              <a:buSzPct val="100000"/>
              <a:buFont typeface="Cabin"/>
            </a:pPr>
            <a:r>
              <a:rPr lang="en-US" sz="3067" dirty="0">
                <a:solidFill>
                  <a:srgbClr val="FFFFFF"/>
                </a:solidFill>
                <a:sym typeface="Cabin"/>
              </a:rPr>
              <a:t>Don't Repeat Yourself (DRY)</a:t>
            </a:r>
            <a:endParaRPr lang="en" sz="3067" dirty="0">
              <a:solidFill>
                <a:srgbClr val="FFFFFF"/>
              </a:solidFill>
              <a:sym typeface="Cabin"/>
            </a:endParaRPr>
          </a:p>
        </p:txBody>
      </p:sp>
      <p:sp>
        <p:nvSpPr>
          <p:cNvPr id="2" name="Rectangle 1">
            <a:extLst>
              <a:ext uri="{C183D7F6-B498-43B3-948B-1728B52AA6E4}">
                <adec:decorative xmlns:adec="http://schemas.microsoft.com/office/drawing/2017/decorative" val="0"/>
              </a:ext>
            </a:extLst>
          </p:cNvPr>
          <p:cNvSpPr/>
          <p:nvPr/>
        </p:nvSpPr>
        <p:spPr>
          <a:xfrm>
            <a:off x="3218618" y="5249378"/>
            <a:ext cx="5475794" cy="369332"/>
          </a:xfrm>
          <a:prstGeom prst="rect">
            <a:avLst/>
          </a:prstGeom>
        </p:spPr>
        <p:txBody>
          <a:bodyPr wrap="none">
            <a:spAutoFit/>
          </a:bodyPr>
          <a:lstStyle/>
          <a:p>
            <a:r>
              <a:rPr lang="en-US" dirty="0"/>
              <a:t>https://</a:t>
            </a:r>
            <a:r>
              <a:rPr lang="en-US" dirty="0" err="1"/>
              <a:t>en.wikipedia.org</a:t>
            </a:r>
            <a:r>
              <a:rPr lang="en-US" dirty="0"/>
              <a:t>/wiki/Don%27t_repeat_yourself</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355667" y="494241"/>
            <a:ext cx="1998133" cy="13313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01934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Reading the URL</a:t>
            </a:r>
          </a:p>
        </p:txBody>
      </p:sp>
      <p:sp>
        <p:nvSpPr>
          <p:cNvPr id="3" name="Content Placeholder 2"/>
          <p:cNvSpPr>
            <a:spLocks noGrp="1"/>
          </p:cNvSpPr>
          <p:nvPr>
            <p:ph idx="1"/>
          </p:nvPr>
        </p:nvSpPr>
        <p:spPr>
          <a:xfrm>
            <a:off x="838200" y="1825625"/>
            <a:ext cx="10515600" cy="1321612"/>
          </a:xfrm>
        </p:spPr>
        <p:txBody>
          <a:bodyPr/>
          <a:lstStyle/>
          <a:p>
            <a:r>
              <a:rPr lang="en-US" dirty="0"/>
              <a:t>When Django receives an HTTP request it parses it, uses some of the URL for routing purposes and passes parts of the URL to your code</a:t>
            </a:r>
          </a:p>
        </p:txBody>
      </p:sp>
      <p:sp>
        <p:nvSpPr>
          <p:cNvPr id="4" name="Rectangle 3"/>
          <p:cNvSpPr/>
          <p:nvPr/>
        </p:nvSpPr>
        <p:spPr>
          <a:xfrm>
            <a:off x="1157175" y="3661840"/>
            <a:ext cx="8848897" cy="1938992"/>
          </a:xfrm>
          <a:prstGeom prst="rect">
            <a:avLst/>
          </a:prstGeom>
        </p:spPr>
        <p:txBody>
          <a:bodyPr wrap="none">
            <a:spAutoFit/>
          </a:bodyPr>
          <a:lstStyle/>
          <a:p>
            <a:r>
              <a:rPr lang="en-US" sz="2400" b="1" dirty="0">
                <a:latin typeface="Courier" charset="0"/>
                <a:ea typeface="Courier" charset="0"/>
                <a:cs typeface="Courier" charset="0"/>
              </a:rPr>
              <a:t>https://samples.dj4e.com/</a:t>
            </a:r>
            <a:r>
              <a:rPr lang="en-US" sz="2400" b="1" dirty="0">
                <a:solidFill>
                  <a:srgbClr val="00FF00"/>
                </a:solidFill>
                <a:latin typeface="Courier" charset="0"/>
                <a:ea typeface="Courier" charset="0"/>
                <a:cs typeface="Courier" charset="0"/>
              </a:rPr>
              <a:t>views</a:t>
            </a:r>
            <a:r>
              <a:rPr lang="en-US" sz="2400" b="1" dirty="0">
                <a:latin typeface="Courier" charset="0"/>
                <a:ea typeface="Courier" charset="0"/>
                <a:cs typeface="Courier" charset="0"/>
              </a:rPr>
              <a:t>/</a:t>
            </a:r>
            <a:r>
              <a:rPr lang="en-US" sz="2400" b="1" dirty="0">
                <a:solidFill>
                  <a:srgbClr val="FF40FF"/>
                </a:solidFill>
                <a:latin typeface="Courier" charset="0"/>
                <a:ea typeface="Courier" charset="0"/>
                <a:cs typeface="Courier" charset="0"/>
              </a:rPr>
              <a:t>funky</a:t>
            </a:r>
            <a:r>
              <a:rPr lang="en-US" sz="2400" b="1" dirty="0">
                <a:latin typeface="Courier" charset="0"/>
                <a:ea typeface="Courier" charset="0"/>
                <a:cs typeface="Courier" charset="0"/>
              </a:rPr>
              <a:t> </a:t>
            </a:r>
          </a:p>
          <a:p>
            <a:endParaRPr lang="en-US" sz="2400" b="1" dirty="0">
              <a:latin typeface="Courier" charset="0"/>
              <a:ea typeface="Courier" charset="0"/>
              <a:cs typeface="Courier" charset="0"/>
            </a:endParaRPr>
          </a:p>
          <a:p>
            <a:r>
              <a:rPr lang="en-US" sz="2400" b="1" dirty="0">
                <a:latin typeface="Courier" charset="0"/>
                <a:ea typeface="Courier" charset="0"/>
                <a:cs typeface="Courier" charset="0"/>
              </a:rPr>
              <a:t>https://samples.dj4e.com/</a:t>
            </a:r>
            <a:r>
              <a:rPr lang="en-US" sz="2400" b="1" dirty="0">
                <a:solidFill>
                  <a:srgbClr val="00FF00"/>
                </a:solidFill>
                <a:latin typeface="Courier" charset="0"/>
                <a:ea typeface="Courier" charset="0"/>
                <a:cs typeface="Courier" charset="0"/>
              </a:rPr>
              <a:t>views</a:t>
            </a:r>
            <a:r>
              <a:rPr lang="en-US" sz="2400" b="1" dirty="0">
                <a:latin typeface="Courier" charset="0"/>
                <a:ea typeface="Courier" charset="0"/>
                <a:cs typeface="Courier" charset="0"/>
              </a:rPr>
              <a:t>/</a:t>
            </a:r>
            <a:r>
              <a:rPr lang="en-US" sz="2400" b="1" dirty="0" err="1">
                <a:solidFill>
                  <a:srgbClr val="FF40FF"/>
                </a:solidFill>
                <a:latin typeface="Courier" charset="0"/>
                <a:ea typeface="Courier" charset="0"/>
                <a:cs typeface="Courier" charset="0"/>
              </a:rPr>
              <a:t>danger</a:t>
            </a:r>
            <a:r>
              <a:rPr lang="en-US" sz="2400" b="1" dirty="0" err="1">
                <a:latin typeface="Courier" charset="0"/>
                <a:ea typeface="Courier" charset="0"/>
                <a:cs typeface="Courier" charset="0"/>
              </a:rPr>
              <a:t>?</a:t>
            </a:r>
            <a:r>
              <a:rPr lang="en-US" sz="2400" b="1" dirty="0" err="1">
                <a:solidFill>
                  <a:srgbClr val="FFFF00"/>
                </a:solidFill>
                <a:latin typeface="Courier" charset="0"/>
                <a:ea typeface="Courier" charset="0"/>
                <a:cs typeface="Courier" charset="0"/>
              </a:rPr>
              <a:t>guess</a:t>
            </a:r>
            <a:r>
              <a:rPr lang="en-US" sz="2400" b="1" dirty="0">
                <a:solidFill>
                  <a:srgbClr val="FFFF00"/>
                </a:solidFill>
                <a:latin typeface="Courier" charset="0"/>
                <a:ea typeface="Courier" charset="0"/>
                <a:cs typeface="Courier" charset="0"/>
              </a:rPr>
              <a:t>=42</a:t>
            </a:r>
            <a:r>
              <a:rPr lang="en-US" sz="2400" b="1" dirty="0">
                <a:latin typeface="Courier" charset="0"/>
                <a:ea typeface="Courier" charset="0"/>
                <a:cs typeface="Courier" charset="0"/>
              </a:rPr>
              <a:t> </a:t>
            </a:r>
          </a:p>
          <a:p>
            <a:endParaRPr lang="en-US" sz="2400" b="1" dirty="0">
              <a:latin typeface="Courier" charset="0"/>
              <a:ea typeface="Courier" charset="0"/>
              <a:cs typeface="Courier" charset="0"/>
            </a:endParaRPr>
          </a:p>
          <a:p>
            <a:r>
              <a:rPr lang="en-US" sz="2400" b="1" dirty="0">
                <a:latin typeface="Courier" charset="0"/>
                <a:ea typeface="Courier" charset="0"/>
                <a:cs typeface="Courier" charset="0"/>
              </a:rPr>
              <a:t>https://samples.dj4e.com/</a:t>
            </a:r>
            <a:r>
              <a:rPr lang="en-US" sz="2400" b="1" dirty="0">
                <a:solidFill>
                  <a:srgbClr val="00FF00"/>
                </a:solidFill>
                <a:latin typeface="Courier" charset="0"/>
                <a:ea typeface="Courier" charset="0"/>
                <a:cs typeface="Courier" charset="0"/>
              </a:rPr>
              <a:t>views</a:t>
            </a:r>
            <a:r>
              <a:rPr lang="en-US" sz="2400" b="1" dirty="0">
                <a:latin typeface="Courier" charset="0"/>
                <a:ea typeface="Courier" charset="0"/>
                <a:cs typeface="Courier" charset="0"/>
              </a:rPr>
              <a:t>/</a:t>
            </a:r>
            <a:r>
              <a:rPr lang="en-US" sz="2400" b="1" dirty="0">
                <a:solidFill>
                  <a:srgbClr val="FF40FF"/>
                </a:solidFill>
                <a:latin typeface="Courier" charset="0"/>
                <a:ea typeface="Courier" charset="0"/>
                <a:cs typeface="Courier" charset="0"/>
              </a:rPr>
              <a:t>rest</a:t>
            </a:r>
            <a:r>
              <a:rPr lang="en-US" sz="2400" b="1" dirty="0">
                <a:latin typeface="Courier" charset="0"/>
                <a:ea typeface="Courier" charset="0"/>
                <a:cs typeface="Courier" charset="0"/>
              </a:rPr>
              <a:t>/</a:t>
            </a:r>
            <a:r>
              <a:rPr lang="en-US" sz="2400" b="1" dirty="0">
                <a:solidFill>
                  <a:srgbClr val="00FDFF"/>
                </a:solidFill>
                <a:latin typeface="Courier" charset="0"/>
                <a:ea typeface="Courier" charset="0"/>
                <a:cs typeface="Courier" charset="0"/>
              </a:rPr>
              <a:t>24</a:t>
            </a:r>
            <a:r>
              <a:rPr lang="en-US" sz="2400" b="1" dirty="0">
                <a:latin typeface="Courier" charset="0"/>
                <a:ea typeface="Courier" charset="0"/>
                <a:cs typeface="Courier" charset="0"/>
              </a:rPr>
              <a:t> </a:t>
            </a:r>
          </a:p>
        </p:txBody>
      </p:sp>
      <p:sp>
        <p:nvSpPr>
          <p:cNvPr id="5" name="TextBox 4"/>
          <p:cNvSpPr txBox="1"/>
          <p:nvPr/>
        </p:nvSpPr>
        <p:spPr>
          <a:xfrm>
            <a:off x="3339163" y="2916489"/>
            <a:ext cx="3462999" cy="400110"/>
          </a:xfrm>
          <a:prstGeom prst="rect">
            <a:avLst/>
          </a:prstGeom>
          <a:noFill/>
        </p:spPr>
        <p:txBody>
          <a:bodyPr wrap="none" rtlCol="0">
            <a:spAutoFit/>
          </a:bodyPr>
          <a:lstStyle/>
          <a:p>
            <a:r>
              <a:rPr lang="en-US" sz="2000" dirty="0">
                <a:solidFill>
                  <a:srgbClr val="00FF00"/>
                </a:solidFill>
              </a:rPr>
              <a:t>Django Application (also folder)</a:t>
            </a:r>
          </a:p>
        </p:txBody>
      </p:sp>
      <p:sp>
        <p:nvSpPr>
          <p:cNvPr id="7" name="TextBox 6"/>
          <p:cNvSpPr txBox="1"/>
          <p:nvPr/>
        </p:nvSpPr>
        <p:spPr>
          <a:xfrm>
            <a:off x="7379006" y="2970612"/>
            <a:ext cx="2627066" cy="400110"/>
          </a:xfrm>
          <a:prstGeom prst="rect">
            <a:avLst/>
          </a:prstGeom>
          <a:noFill/>
        </p:spPr>
        <p:txBody>
          <a:bodyPr wrap="none" rtlCol="0">
            <a:spAutoFit/>
          </a:bodyPr>
          <a:lstStyle/>
          <a:p>
            <a:r>
              <a:rPr lang="en-US" sz="2000" dirty="0">
                <a:solidFill>
                  <a:srgbClr val="FF40FF"/>
                </a:solidFill>
              </a:rPr>
              <a:t>View within application</a:t>
            </a:r>
          </a:p>
        </p:txBody>
      </p:sp>
      <p:sp>
        <p:nvSpPr>
          <p:cNvPr id="8" name="TextBox 7"/>
          <p:cNvSpPr txBox="1"/>
          <p:nvPr/>
        </p:nvSpPr>
        <p:spPr>
          <a:xfrm>
            <a:off x="9152692" y="3700566"/>
            <a:ext cx="2820772" cy="369332"/>
          </a:xfrm>
          <a:prstGeom prst="rect">
            <a:avLst/>
          </a:prstGeom>
          <a:noFill/>
        </p:spPr>
        <p:txBody>
          <a:bodyPr wrap="none" rtlCol="0">
            <a:spAutoFit/>
          </a:bodyPr>
          <a:lstStyle/>
          <a:p>
            <a:r>
              <a:rPr lang="en-US" dirty="0">
                <a:solidFill>
                  <a:srgbClr val="FFFF00"/>
                </a:solidFill>
              </a:rPr>
              <a:t>Key / value parameter (GET)</a:t>
            </a:r>
          </a:p>
        </p:txBody>
      </p:sp>
      <p:sp>
        <p:nvSpPr>
          <p:cNvPr id="9" name="TextBox 8"/>
          <p:cNvSpPr txBox="1"/>
          <p:nvPr/>
        </p:nvSpPr>
        <p:spPr>
          <a:xfrm>
            <a:off x="9611633" y="5132139"/>
            <a:ext cx="2061142" cy="369332"/>
          </a:xfrm>
          <a:prstGeom prst="rect">
            <a:avLst/>
          </a:prstGeom>
          <a:noFill/>
        </p:spPr>
        <p:txBody>
          <a:bodyPr wrap="none" rtlCol="0">
            <a:spAutoFit/>
          </a:bodyPr>
          <a:lstStyle/>
          <a:p>
            <a:r>
              <a:rPr lang="en-US" dirty="0">
                <a:solidFill>
                  <a:srgbClr val="00FDFF"/>
                </a:solidFill>
              </a:rPr>
              <a:t>URL Path Parameter</a:t>
            </a:r>
          </a:p>
        </p:txBody>
      </p:sp>
      <p:cxnSp>
        <p:nvCxnSpPr>
          <p:cNvPr id="11" name="Straight Arrow Connector 10">
            <a:extLst>
              <a:ext uri="{C183D7F6-B498-43B3-948B-1728B52AA6E4}">
                <adec:decorative xmlns:adec="http://schemas.microsoft.com/office/drawing/2017/decorative" val="1"/>
              </a:ext>
            </a:extLst>
          </p:cNvPr>
          <p:cNvCxnSpPr>
            <a:stCxn id="7" idx="2"/>
          </p:cNvCxnSpPr>
          <p:nvPr/>
        </p:nvCxnSpPr>
        <p:spPr>
          <a:xfrm flipH="1">
            <a:off x="7379006" y="3370722"/>
            <a:ext cx="1313533" cy="3298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C183D7F6-B498-43B3-948B-1728B52AA6E4}">
                <adec:decorative xmlns:adec="http://schemas.microsoft.com/office/drawing/2017/decorative" val="1"/>
              </a:ext>
            </a:extLst>
          </p:cNvPr>
          <p:cNvCxnSpPr>
            <a:stCxn id="5" idx="2"/>
          </p:cNvCxnSpPr>
          <p:nvPr/>
        </p:nvCxnSpPr>
        <p:spPr>
          <a:xfrm>
            <a:off x="5070663" y="3316599"/>
            <a:ext cx="1344312" cy="45080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C183D7F6-B498-43B3-948B-1728B52AA6E4}">
                <adec:decorative xmlns:adec="http://schemas.microsoft.com/office/drawing/2017/decorative" val="1"/>
              </a:ext>
            </a:extLst>
          </p:cNvPr>
          <p:cNvCxnSpPr>
            <a:stCxn id="8" idx="2"/>
          </p:cNvCxnSpPr>
          <p:nvPr/>
        </p:nvCxnSpPr>
        <p:spPr>
          <a:xfrm flipH="1">
            <a:off x="8869124" y="4069898"/>
            <a:ext cx="1693954" cy="3820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C183D7F6-B498-43B3-948B-1728B52AA6E4}">
                <adec:decorative xmlns:adec="http://schemas.microsoft.com/office/drawing/2017/decorative" val="1"/>
              </a:ext>
            </a:extLst>
          </p:cNvPr>
          <p:cNvCxnSpPr>
            <a:stCxn id="9" idx="1"/>
          </p:cNvCxnSpPr>
          <p:nvPr/>
        </p:nvCxnSpPr>
        <p:spPr>
          <a:xfrm flipH="1">
            <a:off x="8357189" y="5316805"/>
            <a:ext cx="125444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806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nder…"/>
          <p:cNvSpPr/>
          <p:nvPr/>
        </p:nvSpPr>
        <p:spPr>
          <a:xfrm>
            <a:off x="7052564" y="2842988"/>
            <a:ext cx="2076170" cy="1394927"/>
          </a:xfrm>
          <a:prstGeom prst="rect">
            <a:avLst/>
          </a:prstGeom>
          <a:solidFill>
            <a:srgbClr val="FF40FF"/>
          </a:solidFill>
          <a:ln w="25400">
            <a:miter lim="400000"/>
          </a:ln>
          <a:extLst>
            <a:ext uri="{C572A759-6A51-4108-AA02-DFA0A04FC94B}">
              <ma14:wrappingTextBoxFlag xmlns="" xmlns:ma14="http://schemas.microsoft.com/office/mac/drawingml/2011/main" val="1"/>
            </a:ext>
          </a:extLst>
        </p:spPr>
        <p:txBody>
          <a:bodyPr lIns="50800" tIns="50800" rIns="50800" bIns="50800" anchor="ctr"/>
          <a:lstStyle/>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Render</a:t>
            </a:r>
          </a:p>
          <a:p>
            <a:pPr algn="ctr" defTabSz="800100">
              <a:defRPr sz="6400">
                <a:solidFill>
                  <a:srgbClr val="FFFFFF"/>
                </a:solidFill>
                <a:effectLst>
                  <a:outerShdw blurRad="38100" dist="12700" dir="5400000" rotWithShape="0">
                    <a:srgbClr val="000000">
                      <a:alpha val="50000"/>
                    </a:srgbClr>
                  </a:outerShdw>
                </a:effectLst>
                <a:latin typeface="+mn-lt"/>
                <a:ea typeface="+mn-ea"/>
                <a:cs typeface="+mn-cs"/>
                <a:sym typeface="Gill Sans"/>
              </a:defRPr>
            </a:pPr>
            <a:r>
              <a:rPr sz="3200"/>
              <a:t>Engine</a:t>
            </a:r>
          </a:p>
        </p:txBody>
      </p:sp>
      <p:sp>
        <p:nvSpPr>
          <p:cNvPr id="5" name="Template"/>
          <p:cNvSpPr/>
          <p:nvPr/>
        </p:nvSpPr>
        <p:spPr>
          <a:xfrm>
            <a:off x="9255254" y="1202447"/>
            <a:ext cx="1640834" cy="59503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ctr" defTabSz="800100">
              <a:defRPr sz="5600">
                <a:solidFill>
                  <a:srgbClr val="00F900"/>
                </a:solidFill>
                <a:latin typeface="+mn-lt"/>
                <a:ea typeface="+mn-ea"/>
                <a:cs typeface="+mn-cs"/>
                <a:sym typeface="Gill Sans"/>
              </a:defRPr>
            </a:lvl1pPr>
          </a:lstStyle>
          <a:p>
            <a:r>
              <a:rPr sz="3200"/>
              <a:t>Template</a:t>
            </a:r>
          </a:p>
        </p:txBody>
      </p:sp>
      <p:sp>
        <p:nvSpPr>
          <p:cNvPr id="6" name="Render…"/>
          <p:cNvSpPr/>
          <p:nvPr/>
        </p:nvSpPr>
        <p:spPr>
          <a:xfrm>
            <a:off x="5393564" y="892237"/>
            <a:ext cx="1301062" cy="10874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ctr" defTabSz="800100">
              <a:defRPr sz="5600">
                <a:solidFill>
                  <a:srgbClr val="FFFB00"/>
                </a:solidFill>
                <a:latin typeface="+mn-lt"/>
                <a:ea typeface="+mn-ea"/>
                <a:cs typeface="+mn-cs"/>
                <a:sym typeface="Gill Sans"/>
              </a:defRPr>
            </a:pPr>
            <a:r>
              <a:rPr sz="3200" dirty="0"/>
              <a:t>Render</a:t>
            </a:r>
          </a:p>
          <a:p>
            <a:pPr algn="ctr" defTabSz="800100">
              <a:defRPr sz="5600">
                <a:solidFill>
                  <a:srgbClr val="FFFB00"/>
                </a:solidFill>
                <a:latin typeface="+mn-lt"/>
                <a:ea typeface="+mn-ea"/>
                <a:cs typeface="+mn-cs"/>
                <a:sym typeface="Gill Sans"/>
              </a:defRPr>
            </a:pPr>
            <a:r>
              <a:rPr sz="3200" dirty="0"/>
              <a:t>Data</a:t>
            </a:r>
          </a:p>
        </p:txBody>
      </p:sp>
      <p:sp>
        <p:nvSpPr>
          <p:cNvPr id="7" name="Line">
            <a:extLst>
              <a:ext uri="{C183D7F6-B498-43B3-948B-1728B52AA6E4}">
                <adec:decorative xmlns:adec="http://schemas.microsoft.com/office/drawing/2017/decorative" val="1"/>
              </a:ext>
            </a:extLst>
          </p:cNvPr>
          <p:cNvSpPr/>
          <p:nvPr/>
        </p:nvSpPr>
        <p:spPr>
          <a:xfrm flipH="1" flipV="1">
            <a:off x="6332484" y="1994883"/>
            <a:ext cx="724285" cy="688462"/>
          </a:xfrm>
          <a:prstGeom prst="line">
            <a:avLst/>
          </a:prstGeom>
          <a:ln w="152400">
            <a:solidFill>
              <a:srgbClr val="FFFB00"/>
            </a:solidFill>
            <a:miter lim="400000"/>
            <a:headEnd type="triangle"/>
          </a:ln>
        </p:spPr>
        <p:txBody>
          <a:bodyPr lIns="0" tIns="0" rIns="0" bIns="0"/>
          <a:lstStyle/>
          <a:p>
            <a:endParaRPr sz="3200"/>
          </a:p>
        </p:txBody>
      </p:sp>
      <p:sp>
        <p:nvSpPr>
          <p:cNvPr id="8" name="Line">
            <a:extLst>
              <a:ext uri="{C183D7F6-B498-43B3-948B-1728B52AA6E4}">
                <adec:decorative xmlns:adec="http://schemas.microsoft.com/office/drawing/2017/decorative" val="1"/>
              </a:ext>
            </a:extLst>
          </p:cNvPr>
          <p:cNvSpPr/>
          <p:nvPr/>
        </p:nvSpPr>
        <p:spPr>
          <a:xfrm flipV="1">
            <a:off x="8835037" y="1979714"/>
            <a:ext cx="921118" cy="742012"/>
          </a:xfrm>
          <a:prstGeom prst="line">
            <a:avLst/>
          </a:prstGeom>
          <a:ln w="152400">
            <a:solidFill>
              <a:srgbClr val="FFFB00"/>
            </a:solidFill>
            <a:miter lim="400000"/>
            <a:headEnd type="triangle"/>
          </a:ln>
        </p:spPr>
        <p:txBody>
          <a:bodyPr lIns="0" tIns="0" rIns="0" bIns="0"/>
          <a:lstStyle/>
          <a:p>
            <a:endParaRPr sz="3200"/>
          </a:p>
        </p:txBody>
      </p:sp>
      <p:sp>
        <p:nvSpPr>
          <p:cNvPr id="9" name="Rendered…"/>
          <p:cNvSpPr/>
          <p:nvPr/>
        </p:nvSpPr>
        <p:spPr>
          <a:xfrm>
            <a:off x="7183989" y="5126867"/>
            <a:ext cx="1715726" cy="10874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ctr" defTabSz="800100">
              <a:defRPr sz="5600">
                <a:solidFill>
                  <a:schemeClr val="accent4">
                    <a:hueOff val="-1081314"/>
                    <a:satOff val="4338"/>
                    <a:lumOff val="-8931"/>
                  </a:schemeClr>
                </a:solidFill>
                <a:latin typeface="+mn-lt"/>
                <a:ea typeface="+mn-ea"/>
                <a:cs typeface="+mn-cs"/>
                <a:sym typeface="Gill Sans"/>
              </a:defRPr>
            </a:pPr>
            <a:r>
              <a:rPr sz="3200" dirty="0">
                <a:solidFill>
                  <a:srgbClr val="FFC000"/>
                </a:solidFill>
              </a:rPr>
              <a:t>Rendered</a:t>
            </a:r>
          </a:p>
          <a:p>
            <a:pPr algn="ctr" defTabSz="800100">
              <a:defRPr sz="5600">
                <a:solidFill>
                  <a:schemeClr val="accent4">
                    <a:hueOff val="-1081314"/>
                    <a:satOff val="4338"/>
                    <a:lumOff val="-8931"/>
                  </a:schemeClr>
                </a:solidFill>
                <a:latin typeface="+mn-lt"/>
                <a:ea typeface="+mn-ea"/>
                <a:cs typeface="+mn-cs"/>
                <a:sym typeface="Gill Sans"/>
              </a:defRPr>
            </a:pPr>
            <a:r>
              <a:rPr sz="3200" dirty="0">
                <a:solidFill>
                  <a:srgbClr val="FFC000"/>
                </a:solidFill>
              </a:rPr>
              <a:t>Output</a:t>
            </a:r>
          </a:p>
        </p:txBody>
      </p:sp>
      <p:sp>
        <p:nvSpPr>
          <p:cNvPr id="10" name="Line">
            <a:extLst>
              <a:ext uri="{C183D7F6-B498-43B3-948B-1728B52AA6E4}">
                <adec:decorative xmlns:adec="http://schemas.microsoft.com/office/drawing/2017/decorative" val="1"/>
              </a:ext>
            </a:extLst>
          </p:cNvPr>
          <p:cNvSpPr/>
          <p:nvPr/>
        </p:nvSpPr>
        <p:spPr>
          <a:xfrm flipV="1">
            <a:off x="8041852" y="4320888"/>
            <a:ext cx="1" cy="805979"/>
          </a:xfrm>
          <a:prstGeom prst="line">
            <a:avLst/>
          </a:prstGeom>
          <a:ln w="152400">
            <a:solidFill>
              <a:srgbClr val="FFFB00"/>
            </a:solidFill>
            <a:miter lim="400000"/>
            <a:headEnd type="triangle"/>
          </a:ln>
        </p:spPr>
        <p:txBody>
          <a:bodyPr lIns="0" tIns="0" rIns="0" bIns="0"/>
          <a:lstStyle/>
          <a:p>
            <a:endParaRPr sz="3200"/>
          </a:p>
        </p:txBody>
      </p:sp>
      <p:sp>
        <p:nvSpPr>
          <p:cNvPr id="2" name="Title 1"/>
          <p:cNvSpPr>
            <a:spLocks noGrp="1"/>
          </p:cNvSpPr>
          <p:nvPr>
            <p:ph type="title"/>
          </p:nvPr>
        </p:nvSpPr>
        <p:spPr>
          <a:xfrm>
            <a:off x="838200" y="365125"/>
            <a:ext cx="3562405" cy="1325563"/>
          </a:xfrm>
        </p:spPr>
        <p:txBody>
          <a:bodyPr/>
          <a:lstStyle/>
          <a:p>
            <a:r>
              <a:rPr lang="en-US"/>
              <a:t>Template Inheritance</a:t>
            </a:r>
            <a:endParaRPr lang="en-US" dirty="0"/>
          </a:p>
        </p:txBody>
      </p:sp>
      <p:sp>
        <p:nvSpPr>
          <p:cNvPr id="11" name="Template"/>
          <p:cNvSpPr/>
          <p:nvPr/>
        </p:nvSpPr>
        <p:spPr>
          <a:xfrm>
            <a:off x="7258881" y="547023"/>
            <a:ext cx="1640834" cy="10874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ctr" defTabSz="800100">
              <a:defRPr sz="5600">
                <a:solidFill>
                  <a:srgbClr val="00F900"/>
                </a:solidFill>
                <a:latin typeface="+mn-lt"/>
                <a:ea typeface="+mn-ea"/>
                <a:cs typeface="+mn-cs"/>
                <a:sym typeface="Gill Sans"/>
              </a:defRPr>
            </a:lvl1pPr>
          </a:lstStyle>
          <a:p>
            <a:r>
              <a:rPr lang="en-US" sz="3200" dirty="0">
                <a:solidFill>
                  <a:srgbClr val="00FDFF"/>
                </a:solidFill>
              </a:rPr>
              <a:t>Base</a:t>
            </a:r>
          </a:p>
          <a:p>
            <a:r>
              <a:rPr sz="3200" dirty="0">
                <a:solidFill>
                  <a:srgbClr val="00FDFF"/>
                </a:solidFill>
              </a:rPr>
              <a:t>Template</a:t>
            </a:r>
          </a:p>
        </p:txBody>
      </p:sp>
      <p:sp>
        <p:nvSpPr>
          <p:cNvPr id="12" name="Line">
            <a:extLst>
              <a:ext uri="{C183D7F6-B498-43B3-948B-1728B52AA6E4}">
                <adec:decorative xmlns:adec="http://schemas.microsoft.com/office/drawing/2017/decorative" val="1"/>
              </a:ext>
            </a:extLst>
          </p:cNvPr>
          <p:cNvSpPr/>
          <p:nvPr/>
        </p:nvSpPr>
        <p:spPr>
          <a:xfrm flipV="1">
            <a:off x="7908759" y="1634499"/>
            <a:ext cx="133094" cy="1048845"/>
          </a:xfrm>
          <a:prstGeom prst="line">
            <a:avLst/>
          </a:prstGeom>
          <a:ln w="152400">
            <a:solidFill>
              <a:srgbClr val="FFFB00"/>
            </a:solidFill>
            <a:miter lim="400000"/>
            <a:headEnd type="triangle"/>
          </a:ln>
        </p:spPr>
        <p:txBody>
          <a:bodyPr lIns="0" tIns="0" rIns="0" bIns="0"/>
          <a:lstStyle/>
          <a:p>
            <a:endParaRPr sz="3200"/>
          </a:p>
        </p:txBody>
      </p:sp>
    </p:spTree>
    <p:extLst>
      <p:ext uri="{BB962C8B-B14F-4D97-AF65-F5344CB8AC3E}">
        <p14:creationId xmlns:p14="http://schemas.microsoft.com/office/powerpoint/2010/main" val="1147730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798" y="365125"/>
            <a:ext cx="4423611" cy="1325563"/>
          </a:xfrm>
        </p:spPr>
        <p:txBody>
          <a:bodyPr/>
          <a:lstStyle/>
          <a:p>
            <a:pPr algn="ctr"/>
            <a:r>
              <a:rPr lang="en-US" dirty="0"/>
              <a:t>Template Inheritance</a:t>
            </a:r>
          </a:p>
        </p:txBody>
      </p:sp>
      <p:sp>
        <p:nvSpPr>
          <p:cNvPr id="5" name="TextBox 4"/>
          <p:cNvSpPr txBox="1"/>
          <p:nvPr/>
        </p:nvSpPr>
        <p:spPr>
          <a:xfrm>
            <a:off x="834188" y="2485902"/>
            <a:ext cx="5245347" cy="3785652"/>
          </a:xfrm>
          <a:prstGeom prst="rect">
            <a:avLst/>
          </a:prstGeom>
          <a:solidFill>
            <a:schemeClr val="tx1"/>
          </a:solidFill>
        </p:spPr>
        <p:txBody>
          <a:bodyPr wrap="none" rtlCol="0">
            <a:spAutoFit/>
          </a:bodyPr>
          <a:lstStyle/>
          <a:p>
            <a:r>
              <a:rPr lang="en-US" sz="1600" dirty="0">
                <a:solidFill>
                  <a:srgbClr val="1396A3"/>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html</a:t>
            </a:r>
            <a:r>
              <a:rPr lang="en-US" sz="1600" dirty="0">
                <a:solidFill>
                  <a:srgbClr val="1396A3"/>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head</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r>
              <a:rPr lang="en-US" sz="1600" dirty="0">
                <a:solidFill>
                  <a:srgbClr val="C814C9"/>
                </a:solidFill>
                <a:latin typeface="Courier" charset="0"/>
                <a:ea typeface="Courier" charset="0"/>
                <a:cs typeface="Courier" charset="0"/>
              </a:rPr>
              <a:t>A conditional template</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head</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body</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Your guess was {{ guess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 if guess </a:t>
            </a:r>
            <a:r>
              <a:rPr lang="en-US" sz="1600" dirty="0">
                <a:solidFill>
                  <a:srgbClr val="2EAEBB"/>
                </a:solidFill>
                <a:latin typeface="Courier" charset="0"/>
                <a:ea typeface="Courier" charset="0"/>
                <a:cs typeface="Courier" charset="0"/>
              </a:rPr>
              <a:t>&lt;</a:t>
            </a:r>
            <a:r>
              <a:rPr lang="en-US" sz="1600" dirty="0">
                <a:solidFill>
                  <a:srgbClr val="000000"/>
                </a:solidFill>
                <a:latin typeface="Courier" charset="0"/>
                <a:ea typeface="Courier" charset="0"/>
                <a:cs typeface="Courier" charset="0"/>
              </a:rPr>
              <a:t> 42</a:t>
            </a:r>
            <a:r>
              <a:rPr lang="en-US" sz="1600" dirty="0">
                <a:solidFill>
                  <a:srgbClr val="2EAEBB"/>
                </a:solidFill>
                <a:latin typeface="Courier" charset="0"/>
                <a:ea typeface="Courier" charset="0"/>
                <a:cs typeface="Courier" charset="0"/>
              </a:rPr>
              <a:t> %}</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        </a:t>
            </a:r>
            <a:r>
              <a:rPr lang="mr-IN" sz="1600" dirty="0">
                <a:solidFill>
                  <a:srgbClr val="DFDFDF"/>
                </a:solidFill>
                <a:latin typeface="Courier" charset="0"/>
                <a:ea typeface="Courier" charset="0"/>
                <a:cs typeface="Courier" charset="0"/>
              </a:rPr>
              <a:t>&lt;</a:t>
            </a:r>
            <a:r>
              <a:rPr lang="mr-IN" sz="1600" dirty="0" err="1">
                <a:solidFill>
                  <a:srgbClr val="2EAEBB"/>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low</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 </a:t>
            </a:r>
            <a:r>
              <a:rPr lang="en-US" sz="1600" dirty="0" err="1">
                <a:solidFill>
                  <a:srgbClr val="000000"/>
                </a:solidFill>
                <a:latin typeface="Courier" charset="0"/>
                <a:ea typeface="Courier" charset="0"/>
                <a:cs typeface="Courier" charset="0"/>
              </a:rPr>
              <a:t>elif</a:t>
            </a:r>
            <a:r>
              <a:rPr lang="en-US" sz="1600" dirty="0">
                <a:solidFill>
                  <a:srgbClr val="000000"/>
                </a:solidFill>
                <a:latin typeface="Courier" charset="0"/>
                <a:ea typeface="Courier" charset="0"/>
                <a:cs typeface="Courier" charset="0"/>
              </a:rPr>
              <a:t> guess </a:t>
            </a:r>
            <a:r>
              <a:rPr lang="en-US" sz="1600" dirty="0">
                <a:solidFill>
                  <a:srgbClr val="DFDFDF"/>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 42 %}</a:t>
            </a: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high</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 </a:t>
            </a:r>
            <a:r>
              <a:rPr lang="mr-IN" sz="1600" dirty="0" err="1">
                <a:solidFill>
                  <a:srgbClr val="000000"/>
                </a:solidFill>
                <a:latin typeface="Courier" charset="0"/>
                <a:ea typeface="Courier" charset="0"/>
                <a:cs typeface="Courier" charset="0"/>
              </a:rPr>
              <a:t>else</a:t>
            </a:r>
            <a:r>
              <a:rPr lang="mr-IN" sz="1600" dirty="0">
                <a:solidFill>
                  <a:srgbClr val="000000"/>
                </a:solidFill>
                <a:latin typeface="Courier" charset="0"/>
                <a:ea typeface="Courier" charset="0"/>
                <a:cs typeface="Courier" charset="0"/>
              </a:rPr>
              <a:t> %}</a:t>
            </a: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Just</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right</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 </a:t>
            </a:r>
            <a:r>
              <a:rPr lang="mr-IN" sz="1600" dirty="0" err="1">
                <a:solidFill>
                  <a:srgbClr val="000000"/>
                </a:solidFill>
                <a:latin typeface="Courier" charset="0"/>
                <a:ea typeface="Courier" charset="0"/>
                <a:cs typeface="Courier" charset="0"/>
              </a:rPr>
              <a:t>endif</a:t>
            </a:r>
            <a:r>
              <a:rPr lang="mr-IN" sz="1600" dirty="0">
                <a:solidFill>
                  <a:srgbClr val="000000"/>
                </a:solidFill>
                <a:latin typeface="Courier" charset="0"/>
                <a:ea typeface="Courier" charset="0"/>
                <a:cs typeface="Courier" charset="0"/>
              </a:rPr>
              <a:t> %}</a:t>
            </a: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body</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html</a:t>
            </a:r>
            <a:r>
              <a:rPr lang="mr-IN" sz="1600" dirty="0">
                <a:solidFill>
                  <a:srgbClr val="2EAEBB"/>
                </a:solidFill>
                <a:latin typeface="Courier" charset="0"/>
                <a:ea typeface="Courier" charset="0"/>
                <a:cs typeface="Courier" charset="0"/>
              </a:rPr>
              <a:t>&gt;</a:t>
            </a:r>
            <a:endParaRPr lang="en-US" sz="1600" b="1" dirty="0">
              <a:solidFill>
                <a:srgbClr val="000000"/>
              </a:solidFill>
              <a:latin typeface="Courier" charset="0"/>
              <a:ea typeface="Courier" charset="0"/>
              <a:cs typeface="Courier" charset="0"/>
            </a:endParaRPr>
          </a:p>
        </p:txBody>
      </p:sp>
      <p:sp>
        <p:nvSpPr>
          <p:cNvPr id="6" name="TextBox 5"/>
          <p:cNvSpPr txBox="1"/>
          <p:nvPr/>
        </p:nvSpPr>
        <p:spPr>
          <a:xfrm>
            <a:off x="6681534" y="659636"/>
            <a:ext cx="4751622" cy="2062103"/>
          </a:xfrm>
          <a:prstGeom prst="rect">
            <a:avLst/>
          </a:prstGeom>
          <a:solidFill>
            <a:schemeClr val="tx1"/>
          </a:solidFill>
        </p:spPr>
        <p:txBody>
          <a:bodyPr wrap="none" rtlCol="0">
            <a:spAutoFit/>
          </a:bodyPr>
          <a:lstStyle/>
          <a:p>
            <a:r>
              <a:rPr lang="en-US" sz="1600" dirty="0">
                <a:solidFill>
                  <a:srgbClr val="1396A3"/>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html</a:t>
            </a:r>
            <a:r>
              <a:rPr lang="en-US" sz="1600" dirty="0">
                <a:solidFill>
                  <a:srgbClr val="1396A3"/>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head</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r>
              <a:rPr lang="en-US" sz="1600" dirty="0">
                <a:solidFill>
                  <a:srgbClr val="C814C9"/>
                </a:solidFill>
                <a:latin typeface="Courier" charset="0"/>
                <a:ea typeface="Courier" charset="0"/>
                <a:cs typeface="Courier" charset="0"/>
              </a:rPr>
              <a:t>Base template</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title</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head</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body</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C814C9"/>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block</a:t>
            </a:r>
            <a:r>
              <a:rPr lang="en-US" sz="1600" dirty="0">
                <a:solidFill>
                  <a:srgbClr val="C814C9"/>
                </a:solidFill>
                <a:latin typeface="Courier" charset="0"/>
                <a:ea typeface="Courier" charset="0"/>
                <a:cs typeface="Courier" charset="0"/>
              </a:rPr>
              <a:t> content %}{% </a:t>
            </a:r>
            <a:r>
              <a:rPr lang="en-US" sz="1600" dirty="0" err="1">
                <a:solidFill>
                  <a:srgbClr val="C1651C"/>
                </a:solidFill>
                <a:latin typeface="Courier" charset="0"/>
                <a:ea typeface="Courier" charset="0"/>
                <a:cs typeface="Courier" charset="0"/>
              </a:rPr>
              <a:t>endblock</a:t>
            </a:r>
            <a:r>
              <a:rPr lang="en-US" sz="1600" dirty="0">
                <a:solidFill>
                  <a:srgbClr val="C814C9"/>
                </a:solidFill>
                <a:latin typeface="Courier" charset="0"/>
                <a:ea typeface="Courier" charset="0"/>
                <a:cs typeface="Courier" charset="0"/>
              </a:rPr>
              <a:t> %}</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body</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html</a:t>
            </a:r>
            <a:r>
              <a:rPr lang="mr-IN" sz="1600" dirty="0">
                <a:solidFill>
                  <a:srgbClr val="2EAEBB"/>
                </a:solidFill>
                <a:latin typeface="Courier" charset="0"/>
                <a:ea typeface="Courier" charset="0"/>
                <a:cs typeface="Courier" charset="0"/>
              </a:rPr>
              <a:t>&gt;</a:t>
            </a:r>
            <a:endParaRPr lang="en-US" sz="1600" b="1" dirty="0">
              <a:solidFill>
                <a:srgbClr val="000000"/>
              </a:solidFill>
              <a:latin typeface="Courier" charset="0"/>
              <a:ea typeface="Courier" charset="0"/>
              <a:cs typeface="Courier" charset="0"/>
            </a:endParaRPr>
          </a:p>
        </p:txBody>
      </p:sp>
      <p:sp>
        <p:nvSpPr>
          <p:cNvPr id="7" name="TextBox 6"/>
          <p:cNvSpPr txBox="1"/>
          <p:nvPr/>
        </p:nvSpPr>
        <p:spPr>
          <a:xfrm>
            <a:off x="6681534" y="3538495"/>
            <a:ext cx="4751622" cy="3046988"/>
          </a:xfrm>
          <a:prstGeom prst="rect">
            <a:avLst/>
          </a:prstGeom>
          <a:solidFill>
            <a:schemeClr val="tx1"/>
          </a:solidFill>
        </p:spPr>
        <p:txBody>
          <a:bodyPr wrap="none" rtlCol="0">
            <a:spAutoFit/>
          </a:bodyPr>
          <a:lstStyle/>
          <a:p>
            <a:r>
              <a:rPr lang="en-US" sz="1600" dirty="0">
                <a:solidFill>
                  <a:srgbClr val="A100A3"/>
                </a:solidFill>
                <a:latin typeface="Courier" charset="0"/>
                <a:ea typeface="Courier" charset="0"/>
                <a:cs typeface="Courier" charset="0"/>
              </a:rPr>
              <a:t>{</a:t>
            </a:r>
            <a:r>
              <a:rPr lang="en-US" sz="1600" dirty="0">
                <a:solidFill>
                  <a:srgbClr val="C814C9"/>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extends</a:t>
            </a:r>
            <a:r>
              <a:rPr lang="en-US" sz="1600" dirty="0">
                <a:solidFill>
                  <a:srgbClr val="C814C9"/>
                </a:solidFill>
                <a:latin typeface="Courier" charset="0"/>
                <a:ea typeface="Courier" charset="0"/>
                <a:cs typeface="Courier" charset="0"/>
              </a:rPr>
              <a:t> </a:t>
            </a:r>
            <a:r>
              <a:rPr lang="en-US" sz="1600" dirty="0">
                <a:solidFill>
                  <a:srgbClr val="B42419"/>
                </a:solidFill>
                <a:latin typeface="Courier" charset="0"/>
                <a:ea typeface="Courier" charset="0"/>
                <a:cs typeface="Courier" charset="0"/>
              </a:rPr>
              <a:t>"</a:t>
            </a:r>
            <a:r>
              <a:rPr lang="en-US" sz="1600" dirty="0" err="1">
                <a:solidFill>
                  <a:srgbClr val="B42419"/>
                </a:solidFill>
                <a:latin typeface="Courier" charset="0"/>
                <a:ea typeface="Courier" charset="0"/>
                <a:cs typeface="Courier" charset="0"/>
              </a:rPr>
              <a:t>tmpl</a:t>
            </a:r>
            <a:r>
              <a:rPr lang="en-US" sz="1600" dirty="0">
                <a:solidFill>
                  <a:srgbClr val="B42419"/>
                </a:solidFill>
                <a:latin typeface="Courier" charset="0"/>
                <a:ea typeface="Courier" charset="0"/>
                <a:cs typeface="Courier" charset="0"/>
              </a:rPr>
              <a:t>/</a:t>
            </a:r>
            <a:r>
              <a:rPr lang="en-US" sz="1600" dirty="0" err="1">
                <a:solidFill>
                  <a:srgbClr val="B42419"/>
                </a:solidFill>
                <a:latin typeface="Courier" charset="0"/>
                <a:ea typeface="Courier" charset="0"/>
                <a:cs typeface="Courier" charset="0"/>
              </a:rPr>
              <a:t>base.html</a:t>
            </a:r>
            <a:r>
              <a:rPr lang="en-US" sz="1600" dirty="0">
                <a:solidFill>
                  <a:srgbClr val="B42419"/>
                </a:solidFill>
                <a:latin typeface="Courier" charset="0"/>
                <a:ea typeface="Courier" charset="0"/>
                <a:cs typeface="Courier" charset="0"/>
              </a:rPr>
              <a:t>"</a:t>
            </a:r>
            <a:r>
              <a:rPr lang="en-US" sz="1600" dirty="0">
                <a:solidFill>
                  <a:srgbClr val="C814C9"/>
                </a:solidFill>
                <a:latin typeface="Courier" charset="0"/>
                <a:ea typeface="Courier" charset="0"/>
                <a:cs typeface="Courier" charset="0"/>
              </a:rPr>
              <a:t> %</a:t>
            </a:r>
            <a:r>
              <a:rPr lang="en-US" sz="1600" dirty="0">
                <a:solidFill>
                  <a:srgbClr val="A100A3"/>
                </a:solidFill>
                <a:latin typeface="Courier" charset="0"/>
                <a:ea typeface="Courier" charset="0"/>
                <a:cs typeface="Courier" charset="0"/>
              </a:rPr>
              <a:t>}</a:t>
            </a:r>
            <a:endParaRPr lang="en-US"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p>
          <a:p>
            <a:r>
              <a:rPr lang="en-US" sz="1600" dirty="0">
                <a:solidFill>
                  <a:srgbClr val="C814C9"/>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block</a:t>
            </a:r>
            <a:r>
              <a:rPr lang="en-US" sz="1600" dirty="0">
                <a:solidFill>
                  <a:srgbClr val="C814C9"/>
                </a:solidFill>
                <a:latin typeface="Courier" charset="0"/>
                <a:ea typeface="Courier" charset="0"/>
                <a:cs typeface="Courier" charset="0"/>
              </a:rPr>
              <a:t> content %}</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r>
              <a:rPr lang="en-US" sz="1600" dirty="0">
                <a:solidFill>
                  <a:srgbClr val="000000"/>
                </a:solidFill>
                <a:latin typeface="Courier" charset="0"/>
                <a:ea typeface="Courier" charset="0"/>
                <a:cs typeface="Courier" charset="0"/>
              </a:rPr>
              <a:t>Your guess was </a:t>
            </a:r>
            <a:r>
              <a:rPr lang="en-US" sz="1600" dirty="0">
                <a:solidFill>
                  <a:srgbClr val="C814C9"/>
                </a:solidFill>
                <a:latin typeface="Courier" charset="0"/>
                <a:ea typeface="Courier" charset="0"/>
                <a:cs typeface="Courier" charset="0"/>
              </a:rPr>
              <a:t>{{ guess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p</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C814C9"/>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if</a:t>
            </a:r>
            <a:r>
              <a:rPr lang="en-US" sz="1600" dirty="0">
                <a:solidFill>
                  <a:srgbClr val="C814C9"/>
                </a:solidFill>
                <a:latin typeface="Courier" charset="0"/>
                <a:ea typeface="Courier" charset="0"/>
                <a:cs typeface="Courier" charset="0"/>
              </a:rPr>
              <a:t> guess &lt; 42 %}</a:t>
            </a:r>
            <a:endParaRPr lang="en-US"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low</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dirty="0">
                <a:solidFill>
                  <a:srgbClr val="C814C9"/>
                </a:solidFill>
                <a:latin typeface="Courier" charset="0"/>
                <a:ea typeface="Courier" charset="0"/>
                <a:cs typeface="Courier" charset="0"/>
              </a:rPr>
              <a:t>{% </a:t>
            </a:r>
            <a:r>
              <a:rPr lang="en-US" sz="1600" dirty="0" err="1">
                <a:solidFill>
                  <a:srgbClr val="C1651C"/>
                </a:solidFill>
                <a:latin typeface="Courier" charset="0"/>
                <a:ea typeface="Courier" charset="0"/>
                <a:cs typeface="Courier" charset="0"/>
              </a:rPr>
              <a:t>elif</a:t>
            </a:r>
            <a:r>
              <a:rPr lang="en-US" sz="1600" dirty="0">
                <a:solidFill>
                  <a:srgbClr val="C814C9"/>
                </a:solidFill>
                <a:latin typeface="Courier" charset="0"/>
                <a:ea typeface="Courier" charset="0"/>
                <a:cs typeface="Courier" charset="0"/>
              </a:rPr>
              <a:t> guess &gt; 42 %}</a:t>
            </a:r>
            <a:endParaRPr lang="en-US"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Too</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high</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a:solidFill>
                  <a:srgbClr val="C814C9"/>
                </a:solidFill>
                <a:latin typeface="Courier" charset="0"/>
                <a:ea typeface="Courier" charset="0"/>
                <a:cs typeface="Courier" charset="0"/>
              </a:rPr>
              <a:t>{% </a:t>
            </a:r>
            <a:r>
              <a:rPr lang="mr-IN" sz="1600" dirty="0" err="1">
                <a:solidFill>
                  <a:srgbClr val="C1651C"/>
                </a:solidFill>
                <a:latin typeface="Courier" charset="0"/>
                <a:ea typeface="Courier" charset="0"/>
                <a:cs typeface="Courier" charset="0"/>
              </a:rPr>
              <a:t>else</a:t>
            </a:r>
            <a:r>
              <a:rPr lang="mr-IN" sz="1600" dirty="0">
                <a:solidFill>
                  <a:srgbClr val="C814C9"/>
                </a:solidFill>
                <a:latin typeface="Courier" charset="0"/>
                <a:ea typeface="Courier" charset="0"/>
                <a:cs typeface="Courier" charset="0"/>
              </a:rPr>
              <a:t> %}</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r>
              <a:rPr lang="mr-IN" sz="1600" dirty="0" err="1">
                <a:solidFill>
                  <a:srgbClr val="000000"/>
                </a:solidFill>
                <a:latin typeface="Courier" charset="0"/>
                <a:ea typeface="Courier" charset="0"/>
                <a:cs typeface="Courier" charset="0"/>
              </a:rPr>
              <a:t>Just</a:t>
            </a:r>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right</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p</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dirty="0">
                <a:solidFill>
                  <a:srgbClr val="C814C9"/>
                </a:solidFill>
                <a:latin typeface="Courier" charset="0"/>
                <a:ea typeface="Courier" charset="0"/>
                <a:cs typeface="Courier" charset="0"/>
              </a:rPr>
              <a:t>{% </a:t>
            </a:r>
            <a:r>
              <a:rPr lang="mr-IN" sz="1600" dirty="0" err="1">
                <a:solidFill>
                  <a:srgbClr val="C1651C"/>
                </a:solidFill>
                <a:latin typeface="Courier" charset="0"/>
                <a:ea typeface="Courier" charset="0"/>
                <a:cs typeface="Courier" charset="0"/>
              </a:rPr>
              <a:t>endif</a:t>
            </a:r>
            <a:r>
              <a:rPr lang="mr-IN" sz="1600" dirty="0">
                <a:solidFill>
                  <a:srgbClr val="C814C9"/>
                </a:solidFill>
                <a:latin typeface="Courier" charset="0"/>
                <a:ea typeface="Courier" charset="0"/>
                <a:cs typeface="Courier" charset="0"/>
              </a:rPr>
              <a:t> %}</a:t>
            </a:r>
            <a:endParaRPr lang="mr-IN"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err="1">
                <a:solidFill>
                  <a:srgbClr val="C1651C"/>
                </a:solidFill>
                <a:latin typeface="Courier" charset="0"/>
                <a:ea typeface="Courier" charset="0"/>
                <a:cs typeface="Courier" charset="0"/>
              </a:rPr>
              <a:t>endblock</a:t>
            </a:r>
            <a:r>
              <a:rPr lang="en-US" sz="1600" dirty="0">
                <a:solidFill>
                  <a:srgbClr val="C814C9"/>
                </a:solidFill>
                <a:latin typeface="Courier" charset="0"/>
                <a:ea typeface="Courier" charset="0"/>
                <a:cs typeface="Courier" charset="0"/>
              </a:rPr>
              <a:t> %}</a:t>
            </a:r>
            <a:endParaRPr lang="en-US" sz="1600" b="1" dirty="0">
              <a:solidFill>
                <a:srgbClr val="000000"/>
              </a:solidFill>
              <a:latin typeface="Courier" charset="0"/>
              <a:ea typeface="Courier" charset="0"/>
              <a:cs typeface="Courier" charset="0"/>
            </a:endParaRPr>
          </a:p>
        </p:txBody>
      </p:sp>
      <p:sp>
        <p:nvSpPr>
          <p:cNvPr id="8" name="TextBox 7"/>
          <p:cNvSpPr txBox="1"/>
          <p:nvPr/>
        </p:nvSpPr>
        <p:spPr>
          <a:xfrm>
            <a:off x="834188" y="2116570"/>
            <a:ext cx="4647426" cy="400110"/>
          </a:xfrm>
          <a:prstGeom prst="rect">
            <a:avLst/>
          </a:prstGeom>
          <a:noFill/>
        </p:spPr>
        <p:txBody>
          <a:bodyPr wrap="none" rtlCol="0">
            <a:spAutoFit/>
          </a:bodyPr>
          <a:lstStyle/>
          <a:p>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/templates/</a:t>
            </a:r>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a:t>
            </a:r>
            <a:r>
              <a:rPr lang="en-US" sz="2000" b="1" dirty="0" err="1">
                <a:solidFill>
                  <a:srgbClr val="FFFF00"/>
                </a:solidFill>
                <a:latin typeface="Courier New" charset="0"/>
                <a:ea typeface="Courier New" charset="0"/>
                <a:cs typeface="Courier New" charset="0"/>
              </a:rPr>
              <a:t>cond.html</a:t>
            </a:r>
            <a:endParaRPr lang="en-US" sz="2000" b="1" dirty="0">
              <a:solidFill>
                <a:srgbClr val="FFFF00"/>
              </a:solidFill>
              <a:latin typeface="Courier New" charset="0"/>
              <a:ea typeface="Courier New" charset="0"/>
              <a:cs typeface="Courier New" charset="0"/>
            </a:endParaRPr>
          </a:p>
        </p:txBody>
      </p:sp>
      <p:sp>
        <p:nvSpPr>
          <p:cNvPr id="9" name="TextBox 8"/>
          <p:cNvSpPr txBox="1"/>
          <p:nvPr/>
        </p:nvSpPr>
        <p:spPr>
          <a:xfrm>
            <a:off x="6679066" y="259526"/>
            <a:ext cx="4647426" cy="400110"/>
          </a:xfrm>
          <a:prstGeom prst="rect">
            <a:avLst/>
          </a:prstGeom>
          <a:noFill/>
        </p:spPr>
        <p:txBody>
          <a:bodyPr wrap="none" rtlCol="0">
            <a:spAutoFit/>
          </a:bodyPr>
          <a:lstStyle/>
          <a:p>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/templates/</a:t>
            </a:r>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a:t>
            </a:r>
            <a:r>
              <a:rPr lang="en-US" sz="2000" b="1" dirty="0" err="1">
                <a:solidFill>
                  <a:srgbClr val="FFFF00"/>
                </a:solidFill>
                <a:latin typeface="Courier New" charset="0"/>
                <a:ea typeface="Courier New" charset="0"/>
                <a:cs typeface="Courier New" charset="0"/>
              </a:rPr>
              <a:t>base.html</a:t>
            </a:r>
            <a:endParaRPr lang="en-US" sz="2000" b="1" dirty="0">
              <a:solidFill>
                <a:srgbClr val="FFFF00"/>
              </a:solidFill>
              <a:latin typeface="Courier New" charset="0"/>
              <a:ea typeface="Courier New" charset="0"/>
              <a:cs typeface="Courier New" charset="0"/>
            </a:endParaRPr>
          </a:p>
        </p:txBody>
      </p:sp>
      <p:sp>
        <p:nvSpPr>
          <p:cNvPr id="10" name="TextBox 9"/>
          <p:cNvSpPr txBox="1"/>
          <p:nvPr/>
        </p:nvSpPr>
        <p:spPr>
          <a:xfrm>
            <a:off x="6679066" y="3121849"/>
            <a:ext cx="4801314" cy="400110"/>
          </a:xfrm>
          <a:prstGeom prst="rect">
            <a:avLst/>
          </a:prstGeom>
          <a:noFill/>
        </p:spPr>
        <p:txBody>
          <a:bodyPr wrap="none" rtlCol="0">
            <a:spAutoFit/>
          </a:bodyPr>
          <a:lstStyle/>
          <a:p>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/templates/</a:t>
            </a:r>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/cond2.html</a:t>
            </a:r>
          </a:p>
        </p:txBody>
      </p:sp>
    </p:spTree>
    <p:extLst>
      <p:ext uri="{BB962C8B-B14F-4D97-AF65-F5344CB8AC3E}">
        <p14:creationId xmlns:p14="http://schemas.microsoft.com/office/powerpoint/2010/main" val="13029431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FEC500AA-ECA9-B74F-A1D3-54E61E4DE029}"/>
              </a:ext>
            </a:extLst>
          </p:cNvPr>
          <p:cNvSpPr>
            <a:spLocks noGrp="1"/>
          </p:cNvSpPr>
          <p:nvPr>
            <p:ph type="title" idx="4294967295"/>
          </p:nvPr>
        </p:nvSpPr>
        <p:spPr/>
        <p:txBody>
          <a:bodyPr/>
          <a:lstStyle/>
          <a:p>
            <a:r>
              <a:rPr lang="en-US" altLang="zh-CN" dirty="0">
                <a:solidFill>
                  <a:schemeClr val="bg1"/>
                </a:solidFill>
              </a:rPr>
              <a:t>Template</a:t>
            </a:r>
            <a:r>
              <a:rPr lang="zh-CN" altLang="en-US" dirty="0">
                <a:solidFill>
                  <a:schemeClr val="bg1"/>
                </a:solidFill>
              </a:rPr>
              <a:t> </a:t>
            </a:r>
            <a:r>
              <a:rPr lang="en-US" altLang="zh-CN" dirty="0">
                <a:solidFill>
                  <a:schemeClr val="bg1"/>
                </a:solidFill>
              </a:rPr>
              <a:t>Inheritance</a:t>
            </a:r>
            <a:endParaRPr lang="en-US" dirty="0">
              <a:solidFill>
                <a:schemeClr val="bg1"/>
              </a:solidFill>
            </a:endParaRPr>
          </a:p>
        </p:txBody>
      </p:sp>
      <p:pic>
        <p:nvPicPr>
          <p:cNvPr id="7" name="Picture 6" descr="Your guess was 200&#10;&#10;Too high" title="Screen shot of https://samples.dj4e.com/tmpl/game2/200">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0264" y="482462"/>
            <a:ext cx="3861288" cy="2529479"/>
          </a:xfrm>
          <a:prstGeom prst="rect">
            <a:avLst/>
          </a:prstGeom>
        </p:spPr>
      </p:pic>
      <p:sp>
        <p:nvSpPr>
          <p:cNvPr id="3" name="Rectangle 2"/>
          <p:cNvSpPr/>
          <p:nvPr/>
        </p:nvSpPr>
        <p:spPr>
          <a:xfrm>
            <a:off x="774984" y="1400043"/>
            <a:ext cx="6603090" cy="1077218"/>
          </a:xfrm>
          <a:prstGeom prst="rect">
            <a:avLst/>
          </a:prstGeom>
          <a:solidFill>
            <a:schemeClr val="tx1"/>
          </a:solidFill>
        </p:spPr>
        <p:txBody>
          <a:bodyPr wrap="none">
            <a:spAutoFit/>
          </a:bodyPr>
          <a:lstStyle/>
          <a:p>
            <a:r>
              <a:rPr lang="en-US" sz="1600" dirty="0">
                <a:solidFill>
                  <a:srgbClr val="C1651C"/>
                </a:solidFill>
                <a:latin typeface="Courier" charset="0"/>
                <a:ea typeface="Courier" charset="0"/>
                <a:cs typeface="Courier" charset="0"/>
              </a:rPr>
              <a:t>class</a:t>
            </a:r>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GameView2</a:t>
            </a:r>
            <a:r>
              <a:rPr lang="en-US" sz="1600" dirty="0">
                <a:solidFill>
                  <a:srgbClr val="000000"/>
                </a:solidFill>
                <a:latin typeface="Courier" charset="0"/>
                <a:ea typeface="Courier" charset="0"/>
                <a:cs typeface="Courier" charset="0"/>
              </a:rPr>
              <a:t>(View) :</a:t>
            </a:r>
          </a:p>
          <a:p>
            <a:r>
              <a:rPr lang="en-US" sz="1600" dirty="0">
                <a:solidFill>
                  <a:srgbClr val="000000"/>
                </a:solidFill>
                <a:latin typeface="Courier" charset="0"/>
                <a:ea typeface="Courier" charset="0"/>
                <a:cs typeface="Courier" charset="0"/>
              </a:rPr>
              <a:t>    </a:t>
            </a:r>
            <a:r>
              <a:rPr lang="en-US" sz="1600" dirty="0" err="1">
                <a:solidFill>
                  <a:srgbClr val="C1651C"/>
                </a:solidFill>
                <a:latin typeface="Courier" charset="0"/>
                <a:ea typeface="Courier" charset="0"/>
                <a:cs typeface="Courier" charset="0"/>
              </a:rPr>
              <a:t>def</a:t>
            </a:r>
            <a:r>
              <a:rPr lang="en-US" sz="1600" dirty="0">
                <a:solidFill>
                  <a:srgbClr val="000000"/>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get</a:t>
            </a:r>
            <a:r>
              <a:rPr lang="en-US" sz="1600" dirty="0">
                <a:solidFill>
                  <a:srgbClr val="000000"/>
                </a:solidFill>
                <a:latin typeface="Courier" charset="0"/>
                <a:ea typeface="Courier" charset="0"/>
                <a:cs typeface="Courier" charset="0"/>
              </a:rPr>
              <a:t>(self, request, guess) :</a:t>
            </a:r>
          </a:p>
          <a:p>
            <a:r>
              <a:rPr lang="mr-IN" sz="1600" dirty="0">
                <a:solidFill>
                  <a:srgbClr val="000000"/>
                </a:solidFill>
                <a:latin typeface="Courier" charset="0"/>
                <a:ea typeface="Courier" charset="0"/>
                <a:cs typeface="Courier" charset="0"/>
              </a:rPr>
              <a:t>        </a:t>
            </a:r>
            <a:r>
              <a:rPr lang="mr-IN" sz="1600" dirty="0" err="1">
                <a:solidFill>
                  <a:srgbClr val="000000"/>
                </a:solidFill>
                <a:latin typeface="Courier" charset="0"/>
                <a:ea typeface="Courier" charset="0"/>
                <a:cs typeface="Courier" charset="0"/>
              </a:rPr>
              <a:t>x</a:t>
            </a:r>
            <a:r>
              <a:rPr lang="mr-IN" sz="1600" dirty="0">
                <a:solidFill>
                  <a:srgbClr val="000000"/>
                </a:solidFill>
                <a:latin typeface="Courier" charset="0"/>
                <a:ea typeface="Courier" charset="0"/>
                <a:cs typeface="Courier" charset="0"/>
              </a:rPr>
              <a:t> = {</a:t>
            </a:r>
            <a:r>
              <a:rPr lang="mr-IN" sz="1600" dirty="0">
                <a:solidFill>
                  <a:srgbClr val="B42419"/>
                </a:solidFill>
                <a:latin typeface="Courier" charset="0"/>
                <a:ea typeface="Courier" charset="0"/>
                <a:cs typeface="Courier" charset="0"/>
              </a:rPr>
              <a:t>'</a:t>
            </a:r>
            <a:r>
              <a:rPr lang="mr-IN" sz="1600" dirty="0" err="1">
                <a:solidFill>
                  <a:srgbClr val="B42419"/>
                </a:solidFill>
                <a:latin typeface="Courier" charset="0"/>
                <a:ea typeface="Courier" charset="0"/>
                <a:cs typeface="Courier" charset="0"/>
              </a:rPr>
              <a:t>guess</a:t>
            </a:r>
            <a:r>
              <a:rPr lang="mr-IN" sz="1600" dirty="0">
                <a:solidFill>
                  <a:srgbClr val="B42419"/>
                </a:solidFill>
                <a:latin typeface="Courier" charset="0"/>
                <a:ea typeface="Courier" charset="0"/>
                <a:cs typeface="Courier" charset="0"/>
              </a:rPr>
              <a:t>'</a:t>
            </a:r>
            <a:r>
              <a:rPr lang="mr-IN" sz="1600" dirty="0">
                <a:solidFill>
                  <a:srgbClr val="000000"/>
                </a:solidFill>
                <a:latin typeface="Courier" charset="0"/>
                <a:ea typeface="Courier" charset="0"/>
                <a:cs typeface="Courier" charset="0"/>
              </a:rPr>
              <a:t> : </a:t>
            </a:r>
            <a:r>
              <a:rPr lang="mr-IN" sz="1600" dirty="0" err="1">
                <a:solidFill>
                  <a:srgbClr val="2EAEBB"/>
                </a:solidFill>
                <a:latin typeface="Courier" charset="0"/>
                <a:ea typeface="Courier" charset="0"/>
                <a:cs typeface="Courier" charset="0"/>
              </a:rPr>
              <a:t>int</a:t>
            </a:r>
            <a:r>
              <a:rPr lang="mr-IN" sz="1600" dirty="0">
                <a:solidFill>
                  <a:srgbClr val="000000"/>
                </a:solidFill>
                <a:latin typeface="Courier" charset="0"/>
                <a:ea typeface="Courier" charset="0"/>
                <a:cs typeface="Courier" charset="0"/>
              </a:rPr>
              <a:t>(</a:t>
            </a:r>
            <a:r>
              <a:rPr lang="mr-IN" sz="1600" dirty="0" err="1">
                <a:solidFill>
                  <a:srgbClr val="000000"/>
                </a:solidFill>
                <a:latin typeface="Courier" charset="0"/>
                <a:ea typeface="Courier" charset="0"/>
                <a:cs typeface="Courier" charset="0"/>
              </a:rPr>
              <a:t>guess</a:t>
            </a:r>
            <a:r>
              <a:rPr lang="mr-IN" sz="1600" dirty="0">
                <a:solidFill>
                  <a:srgbClr val="000000"/>
                </a:solidFill>
                <a:latin typeface="Courier" charset="0"/>
                <a:ea typeface="Courier" charset="0"/>
                <a:cs typeface="Courier" charset="0"/>
              </a:rPr>
              <a:t>) }</a:t>
            </a:r>
          </a:p>
          <a:p>
            <a:r>
              <a:rPr lang="en-US" sz="1600" dirty="0">
                <a:solidFill>
                  <a:srgbClr val="000000"/>
                </a:solidFill>
                <a:latin typeface="Courier" charset="0"/>
                <a:ea typeface="Courier" charset="0"/>
                <a:cs typeface="Courier" charset="0"/>
              </a:rPr>
              <a:t>        </a:t>
            </a:r>
            <a:r>
              <a:rPr lang="en-US" sz="1600" dirty="0">
                <a:solidFill>
                  <a:srgbClr val="C1651C"/>
                </a:solidFill>
                <a:latin typeface="Courier" charset="0"/>
                <a:ea typeface="Courier" charset="0"/>
                <a:cs typeface="Courier" charset="0"/>
              </a:rPr>
              <a:t>return</a:t>
            </a:r>
            <a:r>
              <a:rPr lang="en-US" sz="1600" dirty="0">
                <a:solidFill>
                  <a:srgbClr val="000000"/>
                </a:solidFill>
                <a:latin typeface="Courier" charset="0"/>
                <a:ea typeface="Courier" charset="0"/>
                <a:cs typeface="Courier" charset="0"/>
              </a:rPr>
              <a:t> render(request, </a:t>
            </a:r>
            <a:r>
              <a:rPr lang="en-US" sz="1600" dirty="0">
                <a:solidFill>
                  <a:srgbClr val="B42419"/>
                </a:solidFill>
                <a:latin typeface="Courier" charset="0"/>
                <a:ea typeface="Courier" charset="0"/>
                <a:cs typeface="Courier" charset="0"/>
              </a:rPr>
              <a:t>'</a:t>
            </a:r>
            <a:r>
              <a:rPr lang="en-US" sz="1600" dirty="0" err="1">
                <a:solidFill>
                  <a:srgbClr val="B42419"/>
                </a:solidFill>
                <a:latin typeface="Courier" charset="0"/>
                <a:ea typeface="Courier" charset="0"/>
                <a:cs typeface="Courier" charset="0"/>
              </a:rPr>
              <a:t>tmpl</a:t>
            </a:r>
            <a:r>
              <a:rPr lang="en-US" sz="1600" dirty="0">
                <a:solidFill>
                  <a:srgbClr val="B42419"/>
                </a:solidFill>
                <a:latin typeface="Courier" charset="0"/>
                <a:ea typeface="Courier" charset="0"/>
                <a:cs typeface="Courier" charset="0"/>
              </a:rPr>
              <a:t>/cond2.html'</a:t>
            </a:r>
            <a:r>
              <a:rPr lang="en-US" sz="1600" dirty="0">
                <a:solidFill>
                  <a:srgbClr val="000000"/>
                </a:solidFill>
                <a:latin typeface="Courier" charset="0"/>
                <a:ea typeface="Courier" charset="0"/>
                <a:cs typeface="Courier" charset="0"/>
              </a:rPr>
              <a:t>, x)</a:t>
            </a:r>
            <a:endParaRPr lang="en-US" sz="1600" dirty="0">
              <a:latin typeface="Courier" charset="0"/>
              <a:ea typeface="Courier" charset="0"/>
              <a:cs typeface="Courier" charset="0"/>
            </a:endParaRPr>
          </a:p>
        </p:txBody>
      </p:sp>
      <p:sp>
        <p:nvSpPr>
          <p:cNvPr id="4" name="Rectangle 3" descr="https://samples.dj4e.com/tmpl/special&#10;"/>
          <p:cNvSpPr/>
          <p:nvPr/>
        </p:nvSpPr>
        <p:spPr>
          <a:xfrm>
            <a:off x="774984" y="811103"/>
            <a:ext cx="4736810" cy="400110"/>
          </a:xfrm>
          <a:prstGeom prst="rect">
            <a:avLst/>
          </a:prstGeom>
        </p:spPr>
        <p:txBody>
          <a:bodyPr wrap="none">
            <a:spAutoFit/>
          </a:bodyPr>
          <a:lstStyle/>
          <a:p>
            <a:r>
              <a:rPr lang="en-US" sz="2000" dirty="0"/>
              <a:t>https://samples.dj4e.com/</a:t>
            </a:r>
            <a:r>
              <a:rPr lang="en-US" sz="2000" dirty="0" err="1"/>
              <a:t>tmpl</a:t>
            </a:r>
            <a:r>
              <a:rPr lang="en-US" sz="2000" dirty="0"/>
              <a:t>/game2/200</a:t>
            </a:r>
          </a:p>
        </p:txBody>
      </p:sp>
      <p:sp>
        <p:nvSpPr>
          <p:cNvPr id="9" name="TextBox 8"/>
          <p:cNvSpPr txBox="1"/>
          <p:nvPr/>
        </p:nvSpPr>
        <p:spPr>
          <a:xfrm>
            <a:off x="760172" y="3740692"/>
            <a:ext cx="4158511" cy="1815882"/>
          </a:xfrm>
          <a:prstGeom prst="rect">
            <a:avLst/>
          </a:prstGeom>
          <a:solidFill>
            <a:schemeClr val="tx1"/>
          </a:solidFill>
        </p:spPr>
        <p:txBody>
          <a:bodyPr wrap="none" rtlCol="0">
            <a:spAutoFit/>
          </a:bodyPr>
          <a:lstStyle/>
          <a:p>
            <a:r>
              <a:rPr lang="en-US" sz="1400" dirty="0">
                <a:solidFill>
                  <a:srgbClr val="1396A3"/>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html</a:t>
            </a:r>
            <a:r>
              <a:rPr lang="en-US" sz="1400" dirty="0">
                <a:solidFill>
                  <a:srgbClr val="1396A3"/>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head</a:t>
            </a:r>
            <a:r>
              <a:rPr lang="en-US" sz="1400" dirty="0">
                <a:solidFill>
                  <a:srgbClr val="2EAEBB"/>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en-US" sz="1400" dirty="0">
                <a:solidFill>
                  <a:srgbClr val="C814C9"/>
                </a:solidFill>
                <a:latin typeface="Courier" charset="0"/>
                <a:ea typeface="Courier" charset="0"/>
                <a:cs typeface="Courier" charset="0"/>
              </a:rPr>
              <a:t>    </a:t>
            </a:r>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title</a:t>
            </a:r>
            <a:r>
              <a:rPr lang="en-US" sz="1400" dirty="0">
                <a:solidFill>
                  <a:srgbClr val="2EAEBB"/>
                </a:solidFill>
                <a:latin typeface="Courier" charset="0"/>
                <a:ea typeface="Courier" charset="0"/>
                <a:cs typeface="Courier" charset="0"/>
              </a:rPr>
              <a:t>&gt;</a:t>
            </a:r>
            <a:r>
              <a:rPr lang="en-US" sz="1400" dirty="0">
                <a:solidFill>
                  <a:srgbClr val="C814C9"/>
                </a:solidFill>
                <a:latin typeface="Courier" charset="0"/>
                <a:ea typeface="Courier" charset="0"/>
                <a:cs typeface="Courier" charset="0"/>
              </a:rPr>
              <a:t>A template</a:t>
            </a:r>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title</a:t>
            </a:r>
            <a:r>
              <a:rPr lang="en-US" sz="1400" dirty="0">
                <a:solidFill>
                  <a:srgbClr val="2EAEBB"/>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head</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body</a:t>
            </a:r>
            <a:r>
              <a:rPr lang="en-US" sz="1400" dirty="0">
                <a:solidFill>
                  <a:srgbClr val="2EAEBB"/>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block</a:t>
            </a:r>
            <a:r>
              <a:rPr lang="en-US" sz="1400" dirty="0">
                <a:solidFill>
                  <a:srgbClr val="C814C9"/>
                </a:solidFill>
                <a:latin typeface="Courier" charset="0"/>
                <a:ea typeface="Courier" charset="0"/>
                <a:cs typeface="Courier" charset="0"/>
              </a:rPr>
              <a:t> content %}{% </a:t>
            </a:r>
            <a:r>
              <a:rPr lang="en-US" sz="1400" dirty="0" err="1">
                <a:solidFill>
                  <a:srgbClr val="C1651C"/>
                </a:solidFill>
                <a:latin typeface="Courier" charset="0"/>
                <a:ea typeface="Courier" charset="0"/>
                <a:cs typeface="Courier" charset="0"/>
              </a:rPr>
              <a:t>endblock</a:t>
            </a:r>
            <a:r>
              <a:rPr lang="en-US" sz="1400" dirty="0">
                <a:solidFill>
                  <a:srgbClr val="C814C9"/>
                </a:solidFill>
                <a:latin typeface="Courier" charset="0"/>
                <a:ea typeface="Courier" charset="0"/>
                <a:cs typeface="Courier" charset="0"/>
              </a:rPr>
              <a:t> %}</a:t>
            </a:r>
            <a:endParaRPr lang="en-US" sz="1400" dirty="0">
              <a:solidFill>
                <a:srgbClr val="000000"/>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body</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html</a:t>
            </a:r>
            <a:r>
              <a:rPr lang="mr-IN" sz="1400" dirty="0">
                <a:solidFill>
                  <a:srgbClr val="2EAEBB"/>
                </a:solidFill>
                <a:latin typeface="Courier" charset="0"/>
                <a:ea typeface="Courier" charset="0"/>
                <a:cs typeface="Courier" charset="0"/>
              </a:rPr>
              <a:t>&gt;</a:t>
            </a:r>
            <a:endParaRPr lang="en-US" sz="1400" b="1" dirty="0">
              <a:solidFill>
                <a:srgbClr val="000000"/>
              </a:solidFill>
              <a:latin typeface="Courier" charset="0"/>
              <a:ea typeface="Courier" charset="0"/>
              <a:cs typeface="Courier" charset="0"/>
            </a:endParaRPr>
          </a:p>
        </p:txBody>
      </p:sp>
      <p:sp>
        <p:nvSpPr>
          <p:cNvPr id="10" name="TextBox 9"/>
          <p:cNvSpPr txBox="1"/>
          <p:nvPr/>
        </p:nvSpPr>
        <p:spPr>
          <a:xfrm>
            <a:off x="5841748" y="3228532"/>
            <a:ext cx="4158511" cy="2677656"/>
          </a:xfrm>
          <a:prstGeom prst="rect">
            <a:avLst/>
          </a:prstGeom>
          <a:solidFill>
            <a:schemeClr val="tx1"/>
          </a:solidFill>
        </p:spPr>
        <p:txBody>
          <a:bodyPr wrap="none" rtlCol="0">
            <a:spAutoFit/>
          </a:bodyPr>
          <a:lstStyle/>
          <a:p>
            <a:r>
              <a:rPr lang="en-US" sz="1400" dirty="0">
                <a:solidFill>
                  <a:srgbClr val="A100A3"/>
                </a:solidFill>
                <a:latin typeface="Courier" charset="0"/>
                <a:ea typeface="Courier" charset="0"/>
                <a:cs typeface="Courier" charset="0"/>
              </a:rPr>
              <a:t>{</a:t>
            </a:r>
            <a:r>
              <a:rPr lang="en-US" sz="1400" dirty="0">
                <a:solidFill>
                  <a:srgbClr val="C814C9"/>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extends</a:t>
            </a:r>
            <a:r>
              <a:rPr lang="en-US" sz="1400" dirty="0">
                <a:solidFill>
                  <a:srgbClr val="C814C9"/>
                </a:solidFill>
                <a:latin typeface="Courier" charset="0"/>
                <a:ea typeface="Courier" charset="0"/>
                <a:cs typeface="Courier" charset="0"/>
              </a:rPr>
              <a:t> </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tmpl</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base.html</a:t>
            </a:r>
            <a:r>
              <a:rPr lang="en-US" sz="1400" dirty="0">
                <a:solidFill>
                  <a:srgbClr val="B42419"/>
                </a:solidFill>
                <a:latin typeface="Courier" charset="0"/>
                <a:ea typeface="Courier" charset="0"/>
                <a:cs typeface="Courier" charset="0"/>
              </a:rPr>
              <a:t>"</a:t>
            </a:r>
            <a:r>
              <a:rPr lang="en-US" sz="1400" dirty="0">
                <a:solidFill>
                  <a:srgbClr val="C814C9"/>
                </a:solidFill>
                <a:latin typeface="Courier" charset="0"/>
                <a:ea typeface="Courier" charset="0"/>
                <a:cs typeface="Courier" charset="0"/>
              </a:rPr>
              <a:t> %</a:t>
            </a:r>
            <a:r>
              <a:rPr lang="en-US" sz="1400" dirty="0">
                <a:solidFill>
                  <a:srgbClr val="A100A3"/>
                </a:solidFill>
                <a:latin typeface="Courier" charset="0"/>
                <a:ea typeface="Courier" charset="0"/>
                <a:cs typeface="Courier" charset="0"/>
              </a:rPr>
              <a:t>}</a:t>
            </a:r>
            <a:endParaRPr lang="en-US"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p>
          <a:p>
            <a:r>
              <a:rPr lang="en-US" sz="1400" dirty="0">
                <a:solidFill>
                  <a:srgbClr val="C814C9"/>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block</a:t>
            </a:r>
            <a:r>
              <a:rPr lang="en-US" sz="1400" dirty="0">
                <a:solidFill>
                  <a:srgbClr val="C814C9"/>
                </a:solidFill>
                <a:latin typeface="Courier" charset="0"/>
                <a:ea typeface="Courier" charset="0"/>
                <a:cs typeface="Courier" charset="0"/>
              </a:rPr>
              <a:t> content %}</a:t>
            </a:r>
            <a:endParaRPr lang="en-US"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p</a:t>
            </a:r>
            <a:r>
              <a:rPr lang="en-US" sz="1400" dirty="0">
                <a:solidFill>
                  <a:srgbClr val="2EAEBB"/>
                </a:solidFill>
                <a:latin typeface="Courier" charset="0"/>
                <a:ea typeface="Courier" charset="0"/>
                <a:cs typeface="Courier" charset="0"/>
              </a:rPr>
              <a:t>&gt;</a:t>
            </a:r>
            <a:r>
              <a:rPr lang="en-US" sz="1400" dirty="0">
                <a:solidFill>
                  <a:srgbClr val="000000"/>
                </a:solidFill>
                <a:latin typeface="Courier" charset="0"/>
                <a:ea typeface="Courier" charset="0"/>
                <a:cs typeface="Courier" charset="0"/>
              </a:rPr>
              <a:t>Your guess was </a:t>
            </a:r>
            <a:r>
              <a:rPr lang="en-US" sz="1400" dirty="0">
                <a:solidFill>
                  <a:srgbClr val="C814C9"/>
                </a:solidFill>
                <a:latin typeface="Courier" charset="0"/>
                <a:ea typeface="Courier" charset="0"/>
                <a:cs typeface="Courier" charset="0"/>
              </a:rPr>
              <a:t>{{ guess }}</a:t>
            </a:r>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p</a:t>
            </a:r>
            <a:r>
              <a:rPr lang="en-US" sz="1400" dirty="0">
                <a:solidFill>
                  <a:srgbClr val="2EAEBB"/>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if</a:t>
            </a:r>
            <a:r>
              <a:rPr lang="en-US" sz="1400" dirty="0">
                <a:solidFill>
                  <a:srgbClr val="C814C9"/>
                </a:solidFill>
                <a:latin typeface="Courier" charset="0"/>
                <a:ea typeface="Courier" charset="0"/>
                <a:cs typeface="Courier" charset="0"/>
              </a:rPr>
              <a:t> guess &lt; 42 %}</a:t>
            </a:r>
            <a:endParaRPr lang="en-US"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r>
              <a:rPr lang="mr-IN" sz="1400" dirty="0" err="1">
                <a:solidFill>
                  <a:srgbClr val="000000"/>
                </a:solidFill>
                <a:latin typeface="Courier" charset="0"/>
                <a:ea typeface="Courier" charset="0"/>
                <a:cs typeface="Courier" charset="0"/>
              </a:rPr>
              <a:t>Too</a:t>
            </a:r>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low</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 </a:t>
            </a:r>
            <a:r>
              <a:rPr lang="en-US" sz="1400" dirty="0" err="1">
                <a:solidFill>
                  <a:srgbClr val="C1651C"/>
                </a:solidFill>
                <a:latin typeface="Courier" charset="0"/>
                <a:ea typeface="Courier" charset="0"/>
                <a:cs typeface="Courier" charset="0"/>
              </a:rPr>
              <a:t>elif</a:t>
            </a:r>
            <a:r>
              <a:rPr lang="en-US" sz="1400" dirty="0">
                <a:solidFill>
                  <a:srgbClr val="C814C9"/>
                </a:solidFill>
                <a:latin typeface="Courier" charset="0"/>
                <a:ea typeface="Courier" charset="0"/>
                <a:cs typeface="Courier" charset="0"/>
              </a:rPr>
              <a:t> guess &gt; 42 %}</a:t>
            </a:r>
            <a:endParaRPr lang="en-US"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r>
              <a:rPr lang="mr-IN" sz="1400" dirty="0" err="1">
                <a:solidFill>
                  <a:srgbClr val="000000"/>
                </a:solidFill>
                <a:latin typeface="Courier" charset="0"/>
                <a:ea typeface="Courier" charset="0"/>
                <a:cs typeface="Courier" charset="0"/>
              </a:rPr>
              <a:t>Too</a:t>
            </a:r>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high</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dirty="0">
                <a:solidFill>
                  <a:srgbClr val="C814C9"/>
                </a:solidFill>
                <a:latin typeface="Courier" charset="0"/>
                <a:ea typeface="Courier" charset="0"/>
                <a:cs typeface="Courier" charset="0"/>
              </a:rPr>
              <a:t>{% </a:t>
            </a:r>
            <a:r>
              <a:rPr lang="mr-IN" sz="1400" dirty="0" err="1">
                <a:solidFill>
                  <a:srgbClr val="C1651C"/>
                </a:solidFill>
                <a:latin typeface="Courier" charset="0"/>
                <a:ea typeface="Courier" charset="0"/>
                <a:cs typeface="Courier" charset="0"/>
              </a:rPr>
              <a:t>else</a:t>
            </a:r>
            <a:r>
              <a:rPr lang="mr-IN" sz="1400" dirty="0">
                <a:solidFill>
                  <a:srgbClr val="C814C9"/>
                </a:solidFill>
                <a:latin typeface="Courier" charset="0"/>
                <a:ea typeface="Courier" charset="0"/>
                <a:cs typeface="Courier" charset="0"/>
              </a:rPr>
              <a:t> %}</a:t>
            </a:r>
            <a:endParaRPr lang="mr-IN"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r>
              <a:rPr lang="mr-IN" sz="1400" dirty="0" err="1">
                <a:solidFill>
                  <a:srgbClr val="000000"/>
                </a:solidFill>
                <a:latin typeface="Courier" charset="0"/>
                <a:ea typeface="Courier" charset="0"/>
                <a:cs typeface="Courier" charset="0"/>
              </a:rPr>
              <a:t>Just</a:t>
            </a:r>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right</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p</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dirty="0">
                <a:solidFill>
                  <a:srgbClr val="C814C9"/>
                </a:solidFill>
                <a:latin typeface="Courier" charset="0"/>
                <a:ea typeface="Courier" charset="0"/>
                <a:cs typeface="Courier" charset="0"/>
              </a:rPr>
              <a:t>{% </a:t>
            </a:r>
            <a:r>
              <a:rPr lang="mr-IN" sz="1400" dirty="0" err="1">
                <a:solidFill>
                  <a:srgbClr val="C1651C"/>
                </a:solidFill>
                <a:latin typeface="Courier" charset="0"/>
                <a:ea typeface="Courier" charset="0"/>
                <a:cs typeface="Courier" charset="0"/>
              </a:rPr>
              <a:t>endif</a:t>
            </a:r>
            <a:r>
              <a:rPr lang="mr-IN" sz="1400" dirty="0">
                <a:solidFill>
                  <a:srgbClr val="C814C9"/>
                </a:solidFill>
                <a:latin typeface="Courier" charset="0"/>
                <a:ea typeface="Courier" charset="0"/>
                <a:cs typeface="Courier" charset="0"/>
              </a:rPr>
              <a:t> %}</a:t>
            </a:r>
            <a:endParaRPr lang="mr-IN" sz="1400" dirty="0">
              <a:solidFill>
                <a:srgbClr val="000000"/>
              </a:solidFill>
              <a:latin typeface="Courier" charset="0"/>
              <a:ea typeface="Courier" charset="0"/>
              <a:cs typeface="Courier" charset="0"/>
            </a:endParaRPr>
          </a:p>
          <a:p>
            <a:r>
              <a:rPr lang="en-US" sz="1400" dirty="0">
                <a:solidFill>
                  <a:srgbClr val="C814C9"/>
                </a:solidFill>
                <a:latin typeface="Courier" charset="0"/>
                <a:ea typeface="Courier" charset="0"/>
                <a:cs typeface="Courier" charset="0"/>
              </a:rPr>
              <a:t>{% </a:t>
            </a:r>
            <a:r>
              <a:rPr lang="en-US" sz="1400" dirty="0" err="1">
                <a:solidFill>
                  <a:srgbClr val="C1651C"/>
                </a:solidFill>
                <a:latin typeface="Courier" charset="0"/>
                <a:ea typeface="Courier" charset="0"/>
                <a:cs typeface="Courier" charset="0"/>
              </a:rPr>
              <a:t>endblock</a:t>
            </a:r>
            <a:r>
              <a:rPr lang="en-US" sz="1400" dirty="0">
                <a:solidFill>
                  <a:srgbClr val="C814C9"/>
                </a:solidFill>
                <a:latin typeface="Courier" charset="0"/>
                <a:ea typeface="Courier" charset="0"/>
                <a:cs typeface="Courier" charset="0"/>
              </a:rPr>
              <a:t> %}</a:t>
            </a:r>
            <a:endParaRPr lang="en-US" sz="1400" b="1" dirty="0">
              <a:solidFill>
                <a:srgbClr val="000000"/>
              </a:solidFill>
              <a:latin typeface="Courier" charset="0"/>
              <a:ea typeface="Courier" charset="0"/>
              <a:cs typeface="Courier" charset="0"/>
            </a:endParaRPr>
          </a:p>
        </p:txBody>
      </p:sp>
      <p:sp>
        <p:nvSpPr>
          <p:cNvPr id="11" name="TextBox 10"/>
          <p:cNvSpPr txBox="1"/>
          <p:nvPr/>
        </p:nvSpPr>
        <p:spPr>
          <a:xfrm>
            <a:off x="757704" y="3340582"/>
            <a:ext cx="4647426" cy="400110"/>
          </a:xfrm>
          <a:prstGeom prst="rect">
            <a:avLst/>
          </a:prstGeom>
          <a:noFill/>
        </p:spPr>
        <p:txBody>
          <a:bodyPr wrap="none" rtlCol="0">
            <a:spAutoFit/>
          </a:bodyPr>
          <a:lstStyle/>
          <a:p>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/templates/</a:t>
            </a:r>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a:t>
            </a:r>
            <a:r>
              <a:rPr lang="en-US" sz="2000" b="1" dirty="0" err="1">
                <a:solidFill>
                  <a:srgbClr val="FFFF00"/>
                </a:solidFill>
                <a:latin typeface="Courier New" charset="0"/>
                <a:ea typeface="Courier New" charset="0"/>
                <a:cs typeface="Courier New" charset="0"/>
              </a:rPr>
              <a:t>base.html</a:t>
            </a:r>
            <a:endParaRPr lang="en-US" sz="2000" b="1" dirty="0">
              <a:solidFill>
                <a:srgbClr val="FFFF00"/>
              </a:solidFill>
              <a:latin typeface="Courier New" charset="0"/>
              <a:ea typeface="Courier New" charset="0"/>
              <a:cs typeface="Courier New" charset="0"/>
            </a:endParaRPr>
          </a:p>
        </p:txBody>
      </p:sp>
      <p:sp>
        <p:nvSpPr>
          <p:cNvPr id="12" name="TextBox 11"/>
          <p:cNvSpPr txBox="1"/>
          <p:nvPr/>
        </p:nvSpPr>
        <p:spPr>
          <a:xfrm>
            <a:off x="5839280" y="2811886"/>
            <a:ext cx="4801314" cy="400110"/>
          </a:xfrm>
          <a:prstGeom prst="rect">
            <a:avLst/>
          </a:prstGeom>
          <a:noFill/>
        </p:spPr>
        <p:txBody>
          <a:bodyPr wrap="none" rtlCol="0">
            <a:spAutoFit/>
          </a:bodyPr>
          <a:lstStyle/>
          <a:p>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/templates/</a:t>
            </a:r>
            <a:r>
              <a:rPr lang="en-US" sz="2000" b="1" dirty="0" err="1">
                <a:solidFill>
                  <a:srgbClr val="FFFF00"/>
                </a:solidFill>
                <a:latin typeface="Courier New" charset="0"/>
                <a:ea typeface="Courier New" charset="0"/>
                <a:cs typeface="Courier New" charset="0"/>
              </a:rPr>
              <a:t>tmpl</a:t>
            </a:r>
            <a:r>
              <a:rPr lang="en-US" sz="2000" b="1" dirty="0">
                <a:solidFill>
                  <a:srgbClr val="FFFF00"/>
                </a:solidFill>
                <a:latin typeface="Courier New" charset="0"/>
                <a:ea typeface="Courier New" charset="0"/>
                <a:cs typeface="Courier New" charset="0"/>
              </a:rPr>
              <a:t>/cond2.html</a:t>
            </a:r>
          </a:p>
        </p:txBody>
      </p:sp>
    </p:spTree>
    <p:extLst>
      <p:ext uri="{BB962C8B-B14F-4D97-AF65-F5344CB8AC3E}">
        <p14:creationId xmlns:p14="http://schemas.microsoft.com/office/powerpoint/2010/main" val="5953321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URL Mapping / Reversing</a:t>
            </a:r>
          </a:p>
        </p:txBody>
      </p:sp>
      <p:sp>
        <p:nvSpPr>
          <p:cNvPr id="4" name="Text Placeholder 3"/>
          <p:cNvSpPr>
            <a:spLocks noGrp="1"/>
          </p:cNvSpPr>
          <p:nvPr>
            <p:ph type="body" idx="1"/>
          </p:nvPr>
        </p:nvSpPr>
        <p:spPr/>
        <p:txBody>
          <a:bodyPr/>
          <a:lstStyle/>
          <a:p>
            <a:r>
              <a:rPr lang="en-US" dirty="0"/>
              <a:t>https://samples.dj4e.com/route/</a:t>
            </a:r>
          </a:p>
          <a:p>
            <a:r>
              <a:rPr lang="en-US" dirty="0"/>
              <a:t>https://</a:t>
            </a:r>
            <a:r>
              <a:rPr lang="en-US" dirty="0" err="1"/>
              <a:t>docs.djangoproject.com</a:t>
            </a:r>
            <a:r>
              <a:rPr lang="en-US" dirty="0"/>
              <a:t>/</a:t>
            </a:r>
            <a:r>
              <a:rPr lang="en-US" dirty="0" err="1"/>
              <a:t>en</a:t>
            </a:r>
            <a:r>
              <a:rPr lang="en-US" dirty="0"/>
              <a:t>/</a:t>
            </a:r>
            <a:r>
              <a:rPr lang="hr-HR" dirty="0"/>
              <a:t>3.0</a:t>
            </a:r>
            <a:r>
              <a:rPr lang="en-US" dirty="0"/>
              <a:t>/topics/http/</a:t>
            </a:r>
            <a:r>
              <a:rPr lang="en-US" dirty="0" err="1"/>
              <a:t>urls</a:t>
            </a:r>
            <a:r>
              <a:rPr lang="en-US" dirty="0"/>
              <a:t>/#reverse-resolution-of-</a:t>
            </a:r>
            <a:r>
              <a:rPr lang="en-US" dirty="0" err="1"/>
              <a:t>urls</a:t>
            </a:r>
            <a:endParaRPr lang="en-US" dirty="0"/>
          </a:p>
        </p:txBody>
      </p:sp>
    </p:spTree>
    <p:extLst>
      <p:ext uri="{BB962C8B-B14F-4D97-AF65-F5344CB8AC3E}">
        <p14:creationId xmlns:p14="http://schemas.microsoft.com/office/powerpoint/2010/main" val="12583553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Title 1" hidden="1">
            <a:extLst>
              <a:ext uri="{FF2B5EF4-FFF2-40B4-BE49-F238E27FC236}">
                <a16:creationId xmlns:a16="http://schemas.microsoft.com/office/drawing/2014/main" id="{5D1A07E0-5CE3-284C-81FD-B6DDC66CD8D5}"/>
              </a:ext>
            </a:extLst>
          </p:cNvPr>
          <p:cNvSpPr>
            <a:spLocks noGrp="1"/>
          </p:cNvSpPr>
          <p:nvPr>
            <p:ph type="ctrTitle"/>
          </p:nvPr>
        </p:nvSpPr>
        <p:spPr/>
        <p:txBody>
          <a:bodyPr/>
          <a:lstStyle/>
          <a:p>
            <a:r>
              <a:rPr lang="en-US" altLang="zh-CN" dirty="0">
                <a:solidFill>
                  <a:schemeClr val="bg1"/>
                </a:solidFill>
              </a:rPr>
              <a:t>A</a:t>
            </a:r>
            <a:r>
              <a:rPr lang="zh-CN" altLang="en-US" dirty="0">
                <a:solidFill>
                  <a:schemeClr val="bg1"/>
                </a:solidFill>
              </a:rPr>
              <a:t> </a:t>
            </a:r>
            <a:r>
              <a:rPr lang="en-US" altLang="zh-CN" dirty="0">
                <a:solidFill>
                  <a:schemeClr val="bg1"/>
                </a:solidFill>
              </a:rPr>
              <a:t>diagram</a:t>
            </a:r>
            <a:endParaRPr lang="en-US" dirty="0">
              <a:solidFill>
                <a:schemeClr val="bg1"/>
              </a:solidFill>
            </a:endParaRPr>
          </a:p>
        </p:txBody>
      </p:sp>
      <p:sp>
        <p:nvSpPr>
          <p:cNvPr id="199" name="Google Shape;199;p9"/>
          <p:cNvSpPr/>
          <p:nvPr/>
        </p:nvSpPr>
        <p:spPr>
          <a:xfrm>
            <a:off x="4733342" y="278098"/>
            <a:ext cx="7215642"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Linux</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9"/>
          <p:cNvSpPr/>
          <p:nvPr/>
        </p:nvSpPr>
        <p:spPr>
          <a:xfrm>
            <a:off x="873960" y="278098"/>
            <a:ext cx="2465935" cy="6347791"/>
          </a:xfrm>
          <a:prstGeom prst="rect">
            <a:avLst/>
          </a:pr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Browser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9"/>
          <p:cNvSpPr/>
          <p:nvPr/>
        </p:nvSpPr>
        <p:spPr>
          <a:xfrm>
            <a:off x="5987216" y="870579"/>
            <a:ext cx="5702276" cy="5548575"/>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Django</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2" name="Google Shape;202;p9"/>
          <p:cNvSpPr txBox="1"/>
          <p:nvPr/>
        </p:nvSpPr>
        <p:spPr>
          <a:xfrm>
            <a:off x="5987216" y="404858"/>
            <a:ext cx="1295291" cy="369332"/>
          </a:xfrm>
          <a:prstGeom prst="rect">
            <a:avLst/>
          </a:prstGeom>
          <a:solidFill>
            <a:schemeClr val="dk1"/>
          </a:solid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WGSIConfig</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03" name="Google Shape;203;p9"/>
          <p:cNvSpPr/>
          <p:nvPr/>
        </p:nvSpPr>
        <p:spPr>
          <a:xfrm>
            <a:off x="6347167" y="1101696"/>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Routing</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9"/>
          <p:cNvSpPr/>
          <p:nvPr/>
        </p:nvSpPr>
        <p:spPr>
          <a:xfrm>
            <a:off x="6347167" y="2675805"/>
            <a:ext cx="1086678" cy="1033669"/>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9"/>
          <p:cNvSpPr/>
          <p:nvPr/>
        </p:nvSpPr>
        <p:spPr>
          <a:xfrm>
            <a:off x="9813128" y="4173528"/>
            <a:ext cx="1577009" cy="646266"/>
          </a:xfrm>
          <a:prstGeom prst="can">
            <a:avLst>
              <a:gd name="adj" fmla="val 25000"/>
            </a:avLst>
          </a:prstGeom>
          <a:solidFill>
            <a:srgbClr val="0070C0"/>
          </a:solidFill>
          <a:ln w="12700" cap="flat" cmpd="sng">
            <a:solidFill>
              <a:srgbClr val="1D7F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Database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9"/>
          <p:cNvSpPr/>
          <p:nvPr/>
        </p:nvSpPr>
        <p:spPr>
          <a:xfrm>
            <a:off x="10090027" y="2904193"/>
            <a:ext cx="1367113"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Templates</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07" name="Google Shape;207;p9"/>
          <p:cNvSpPr/>
          <p:nvPr/>
        </p:nvSpPr>
        <p:spPr>
          <a:xfrm>
            <a:off x="7933975" y="404637"/>
            <a:ext cx="1603514" cy="369554"/>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settings.py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cxnSp>
        <p:nvCxnSpPr>
          <p:cNvPr id="208" name="Google Shape;208;p9">
            <a:extLst>
              <a:ext uri="{C183D7F6-B498-43B3-948B-1728B52AA6E4}">
                <adec:decorative xmlns:adec="http://schemas.microsoft.com/office/drawing/2017/decorative" val="1"/>
              </a:ext>
            </a:extLst>
          </p:cNvPr>
          <p:cNvCxnSpPr/>
          <p:nvPr/>
        </p:nvCxnSpPr>
        <p:spPr>
          <a:xfrm flipH="1">
            <a:off x="7208365" y="589414"/>
            <a:ext cx="725611" cy="110"/>
          </a:xfrm>
          <a:prstGeom prst="straightConnector1">
            <a:avLst/>
          </a:prstGeom>
          <a:noFill/>
          <a:ln w="38100" cap="flat" cmpd="sng">
            <a:solidFill>
              <a:schemeClr val="lt1"/>
            </a:solidFill>
            <a:prstDash val="solid"/>
            <a:miter lim="800000"/>
            <a:headEnd type="none" w="sm" len="sm"/>
            <a:tailEnd type="triangle" w="med" len="med"/>
          </a:ln>
        </p:spPr>
      </p:cxnSp>
      <p:sp>
        <p:nvSpPr>
          <p:cNvPr id="209" name="Google Shape;209;p9"/>
          <p:cNvSpPr/>
          <p:nvPr/>
        </p:nvSpPr>
        <p:spPr>
          <a:xfrm>
            <a:off x="4999929"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G</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I</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N</a:t>
            </a:r>
            <a:b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b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X</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cxnSp>
        <p:nvCxnSpPr>
          <p:cNvPr id="210" name="Google Shape;210;p9">
            <a:extLst>
              <a:ext uri="{C183D7F6-B498-43B3-948B-1728B52AA6E4}">
                <adec:decorative xmlns:adec="http://schemas.microsoft.com/office/drawing/2017/decorative" val="1"/>
              </a:ext>
            </a:extLst>
          </p:cNvPr>
          <p:cNvCxnSpPr>
            <a:stCxn id="211" idx="1"/>
            <a:endCxn id="203" idx="3"/>
          </p:cNvCxnSpPr>
          <p:nvPr/>
        </p:nvCxnSpPr>
        <p:spPr>
          <a:xfrm flipH="1">
            <a:off x="7433812" y="1610800"/>
            <a:ext cx="1404900" cy="7800"/>
          </a:xfrm>
          <a:prstGeom prst="straightConnector1">
            <a:avLst/>
          </a:prstGeom>
          <a:noFill/>
          <a:ln w="38100" cap="flat" cmpd="sng">
            <a:solidFill>
              <a:schemeClr val="lt1"/>
            </a:solidFill>
            <a:prstDash val="solid"/>
            <a:miter lim="800000"/>
            <a:headEnd type="none" w="sm" len="sm"/>
            <a:tailEnd type="triangle" w="med" len="med"/>
          </a:ln>
        </p:spPr>
      </p:cxnSp>
      <p:cxnSp>
        <p:nvCxnSpPr>
          <p:cNvPr id="212" name="Google Shape;212;p9">
            <a:extLst>
              <a:ext uri="{C183D7F6-B498-43B3-948B-1728B52AA6E4}">
                <adec:decorative xmlns:adec="http://schemas.microsoft.com/office/drawing/2017/decorative" val="1"/>
              </a:ext>
            </a:extLst>
          </p:cNvPr>
          <p:cNvCxnSpPr>
            <a:stCxn id="213" idx="1"/>
            <a:endCxn id="204" idx="3"/>
          </p:cNvCxnSpPr>
          <p:nvPr/>
        </p:nvCxnSpPr>
        <p:spPr>
          <a:xfrm flipH="1">
            <a:off x="7433824" y="2574964"/>
            <a:ext cx="1026000" cy="617700"/>
          </a:xfrm>
          <a:prstGeom prst="straightConnector1">
            <a:avLst/>
          </a:prstGeom>
          <a:noFill/>
          <a:ln w="38100" cap="flat" cmpd="sng">
            <a:solidFill>
              <a:schemeClr val="lt1"/>
            </a:solidFill>
            <a:prstDash val="solid"/>
            <a:miter lim="800000"/>
            <a:headEnd type="none" w="sm" len="sm"/>
            <a:tailEnd type="triangle" w="med" len="med"/>
          </a:ln>
        </p:spPr>
      </p:cxnSp>
      <p:cxnSp>
        <p:nvCxnSpPr>
          <p:cNvPr id="214" name="Google Shape;214;p9">
            <a:extLst>
              <a:ext uri="{C183D7F6-B498-43B3-948B-1728B52AA6E4}">
                <adec:decorative xmlns:adec="http://schemas.microsoft.com/office/drawing/2017/decorative" val="1"/>
              </a:ext>
            </a:extLst>
          </p:cNvPr>
          <p:cNvCxnSpPr>
            <a:stCxn id="206" idx="1"/>
            <a:endCxn id="204" idx="3"/>
          </p:cNvCxnSpPr>
          <p:nvPr/>
        </p:nvCxnSpPr>
        <p:spPr>
          <a:xfrm flipH="1">
            <a:off x="7433827" y="3162611"/>
            <a:ext cx="2656200" cy="30000"/>
          </a:xfrm>
          <a:prstGeom prst="straightConnector1">
            <a:avLst/>
          </a:prstGeom>
          <a:noFill/>
          <a:ln w="38100" cap="flat" cmpd="sng">
            <a:solidFill>
              <a:schemeClr val="lt1"/>
            </a:solidFill>
            <a:prstDash val="solid"/>
            <a:miter lim="800000"/>
            <a:headEnd type="none" w="sm" len="sm"/>
            <a:tailEnd type="triangle" w="med" len="med"/>
          </a:ln>
        </p:spPr>
      </p:cxnSp>
      <p:cxnSp>
        <p:nvCxnSpPr>
          <p:cNvPr id="215" name="Google Shape;215;p9">
            <a:extLst>
              <a:ext uri="{C183D7F6-B498-43B3-948B-1728B52AA6E4}">
                <adec:decorative xmlns:adec="http://schemas.microsoft.com/office/drawing/2017/decorative" val="1"/>
              </a:ext>
            </a:extLst>
          </p:cNvPr>
          <p:cNvCxnSpPr>
            <a:stCxn id="216" idx="1"/>
            <a:endCxn id="204" idx="3"/>
          </p:cNvCxnSpPr>
          <p:nvPr/>
        </p:nvCxnSpPr>
        <p:spPr>
          <a:xfrm rot="10800000">
            <a:off x="7433824" y="3192750"/>
            <a:ext cx="1026000" cy="523200"/>
          </a:xfrm>
          <a:prstGeom prst="straightConnector1">
            <a:avLst/>
          </a:prstGeom>
          <a:noFill/>
          <a:ln w="38100" cap="flat" cmpd="sng">
            <a:solidFill>
              <a:schemeClr val="lt1"/>
            </a:solidFill>
            <a:prstDash val="solid"/>
            <a:miter lim="800000"/>
            <a:headEnd type="none" w="sm" len="sm"/>
            <a:tailEnd type="triangle" w="med" len="med"/>
          </a:ln>
        </p:spPr>
      </p:cxnSp>
      <p:cxnSp>
        <p:nvCxnSpPr>
          <p:cNvPr id="217" name="Google Shape;217;p9">
            <a:extLst>
              <a:ext uri="{C183D7F6-B498-43B3-948B-1728B52AA6E4}">
                <adec:decorative xmlns:adec="http://schemas.microsoft.com/office/drawing/2017/decorative" val="1"/>
              </a:ext>
            </a:extLst>
          </p:cNvPr>
          <p:cNvCxnSpPr>
            <a:stCxn id="205" idx="2"/>
            <a:endCxn id="218" idx="3"/>
          </p:cNvCxnSpPr>
          <p:nvPr/>
        </p:nvCxnSpPr>
        <p:spPr>
          <a:xfrm flipH="1">
            <a:off x="9208028" y="4496661"/>
            <a:ext cx="605100" cy="435300"/>
          </a:xfrm>
          <a:prstGeom prst="straightConnector1">
            <a:avLst/>
          </a:prstGeom>
          <a:noFill/>
          <a:ln w="38100" cap="flat" cmpd="sng">
            <a:solidFill>
              <a:schemeClr val="lt1"/>
            </a:solidFill>
            <a:prstDash val="solid"/>
            <a:miter lim="800000"/>
            <a:headEnd type="triangle" w="med" len="med"/>
            <a:tailEnd type="triangle" w="med" len="med"/>
          </a:ln>
        </p:spPr>
      </p:cxnSp>
      <p:sp>
        <p:nvSpPr>
          <p:cNvPr id="211" name="Google Shape;211;p9"/>
          <p:cNvSpPr/>
          <p:nvPr/>
        </p:nvSpPr>
        <p:spPr>
          <a:xfrm>
            <a:off x="8838712" y="1385733"/>
            <a:ext cx="1439996" cy="450133"/>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urls.py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3" name="Google Shape;213;p9"/>
          <p:cNvSpPr/>
          <p:nvPr/>
        </p:nvSpPr>
        <p:spPr>
          <a:xfrm>
            <a:off x="8459824" y="2316546"/>
            <a:ext cx="1308844" cy="51683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views.py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6" name="Google Shape;216;p9"/>
          <p:cNvSpPr/>
          <p:nvPr/>
        </p:nvSpPr>
        <p:spPr>
          <a:xfrm>
            <a:off x="8459824" y="3465107"/>
            <a:ext cx="1355820"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forms.py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18" name="Google Shape;218;p9"/>
          <p:cNvSpPr/>
          <p:nvPr/>
        </p:nvSpPr>
        <p:spPr>
          <a:xfrm>
            <a:off x="8121287" y="4415134"/>
            <a:ext cx="1086678" cy="1033669"/>
          </a:xfrm>
          <a:prstGeom prst="roundRect">
            <a:avLst>
              <a:gd name="adj" fmla="val 16667"/>
            </a:avLst>
          </a:prstGeom>
          <a:solidFill>
            <a:srgbClr val="0070C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Models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19" name="Google Shape;219;p9">
            <a:extLst>
              <a:ext uri="{C183D7F6-B498-43B3-948B-1728B52AA6E4}">
                <adec:decorative xmlns:adec="http://schemas.microsoft.com/office/drawing/2017/decorative" val="1"/>
              </a:ext>
            </a:extLst>
          </p:cNvPr>
          <p:cNvCxnSpPr>
            <a:stCxn id="220" idx="1"/>
            <a:endCxn id="218" idx="3"/>
          </p:cNvCxnSpPr>
          <p:nvPr/>
        </p:nvCxnSpPr>
        <p:spPr>
          <a:xfrm rot="10800000">
            <a:off x="9207828" y="4931903"/>
            <a:ext cx="682500" cy="516900"/>
          </a:xfrm>
          <a:prstGeom prst="straightConnector1">
            <a:avLst/>
          </a:prstGeom>
          <a:noFill/>
          <a:ln w="38100" cap="flat" cmpd="sng">
            <a:solidFill>
              <a:schemeClr val="lt1"/>
            </a:solidFill>
            <a:prstDash val="solid"/>
            <a:miter lim="800000"/>
            <a:headEnd type="none" w="sm" len="sm"/>
            <a:tailEnd type="triangle" w="med" len="med"/>
          </a:ln>
        </p:spPr>
      </p:cxnSp>
      <p:cxnSp>
        <p:nvCxnSpPr>
          <p:cNvPr id="221" name="Google Shape;221;p9">
            <a:extLst>
              <a:ext uri="{C183D7F6-B498-43B3-948B-1728B52AA6E4}">
                <adec:decorative xmlns:adec="http://schemas.microsoft.com/office/drawing/2017/decorative" val="1"/>
              </a:ext>
            </a:extLst>
          </p:cNvPr>
          <p:cNvCxnSpPr>
            <a:endCxn id="204" idx="0"/>
          </p:cNvCxnSpPr>
          <p:nvPr/>
        </p:nvCxnSpPr>
        <p:spPr>
          <a:xfrm>
            <a:off x="6890506" y="2135505"/>
            <a:ext cx="0" cy="540300"/>
          </a:xfrm>
          <a:prstGeom prst="straightConnector1">
            <a:avLst/>
          </a:prstGeom>
          <a:noFill/>
          <a:ln w="38100" cap="flat" cmpd="sng">
            <a:solidFill>
              <a:srgbClr val="FFFF00"/>
            </a:solidFill>
            <a:prstDash val="solid"/>
            <a:miter lim="800000"/>
            <a:headEnd type="none" w="sm" len="sm"/>
            <a:tailEnd type="triangle" w="med" len="med"/>
          </a:ln>
        </p:spPr>
      </p:cxnSp>
      <p:cxnSp>
        <p:nvCxnSpPr>
          <p:cNvPr id="222" name="Google Shape;222;p9">
            <a:extLst>
              <a:ext uri="{C183D7F6-B498-43B3-948B-1728B52AA6E4}">
                <adec:decorative xmlns:adec="http://schemas.microsoft.com/office/drawing/2017/decorative" val="1"/>
              </a:ext>
            </a:extLst>
          </p:cNvPr>
          <p:cNvCxnSpPr>
            <a:stCxn id="218" idx="0"/>
            <a:endCxn id="204" idx="2"/>
          </p:cNvCxnSpPr>
          <p:nvPr/>
        </p:nvCxnSpPr>
        <p:spPr>
          <a:xfrm rot="10800000">
            <a:off x="6890426" y="3709534"/>
            <a:ext cx="1774200" cy="705600"/>
          </a:xfrm>
          <a:prstGeom prst="straightConnector1">
            <a:avLst/>
          </a:prstGeom>
          <a:noFill/>
          <a:ln w="38100" cap="flat" cmpd="sng">
            <a:solidFill>
              <a:schemeClr val="lt1"/>
            </a:solidFill>
            <a:prstDash val="solid"/>
            <a:miter lim="800000"/>
            <a:headEnd type="triangle" w="med" len="med"/>
            <a:tailEnd type="triangle" w="med" len="med"/>
          </a:ln>
        </p:spPr>
      </p:cxnSp>
      <p:sp>
        <p:nvSpPr>
          <p:cNvPr id="223" name="Google Shape;223;p9">
            <a:extLst>
              <a:ext uri="{C183D7F6-B498-43B3-948B-1728B52AA6E4}">
                <adec:decorative xmlns:adec="http://schemas.microsoft.com/office/drawing/2017/decorative" val="1"/>
              </a:ext>
            </a:extLst>
          </p:cNvPr>
          <p:cNvSpPr/>
          <p:nvPr/>
        </p:nvSpPr>
        <p:spPr>
          <a:xfrm>
            <a:off x="3585593" y="2064215"/>
            <a:ext cx="934720" cy="653442"/>
          </a:xfrm>
          <a:prstGeom prst="cloudCallout">
            <a:avLst>
              <a:gd name="adj1" fmla="val 906"/>
              <a:gd name="adj2" fmla="val -1249"/>
            </a:avLst>
          </a:prstGeom>
          <a:solidFill>
            <a:srgbClr val="FEFEFE"/>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sp>
        <p:nvSpPr>
          <p:cNvPr id="220" name="Google Shape;220;p9"/>
          <p:cNvSpPr/>
          <p:nvPr/>
        </p:nvSpPr>
        <p:spPr>
          <a:xfrm>
            <a:off x="9890328" y="5197960"/>
            <a:ext cx="1357391"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models.py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4" name="Google Shape;224;p9"/>
          <p:cNvSpPr/>
          <p:nvPr/>
        </p:nvSpPr>
        <p:spPr>
          <a:xfrm>
            <a:off x="1078762" y="404637"/>
            <a:ext cx="516835" cy="6105958"/>
          </a:xfrm>
          <a:prstGeom prst="rect">
            <a:avLst/>
          </a:prstGeom>
          <a:solidFill>
            <a:srgbClr val="00206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D</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O</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M</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9"/>
          <p:cNvSpPr/>
          <p:nvPr/>
        </p:nvSpPr>
        <p:spPr>
          <a:xfrm>
            <a:off x="2088487" y="2703730"/>
            <a:ext cx="1230519" cy="947790"/>
          </a:xfrm>
          <a:prstGeom prst="roundRect">
            <a:avLst>
              <a:gd name="adj" fmla="val 16667"/>
            </a:avLst>
          </a:prstGeom>
          <a:solidFill>
            <a:srgbClr val="002060"/>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Parse</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Response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9"/>
          <p:cNvSpPr/>
          <p:nvPr/>
        </p:nvSpPr>
        <p:spPr>
          <a:xfrm>
            <a:off x="1908003" y="4073744"/>
            <a:ext cx="1419280" cy="2345410"/>
          </a:xfrm>
          <a:prstGeom prst="rect">
            <a:avLst/>
          </a:prstGeom>
          <a:solidFill>
            <a:srgbClr val="7F7F7F"/>
          </a:solidFill>
          <a:ln w="28575" cap="flat" cmpd="sng">
            <a:solidFill>
              <a:schemeClr val="lt1"/>
            </a:solidFill>
            <a:prstDash val="solid"/>
            <a:miter lim="800000"/>
            <a:headEnd type="none" w="sm" len="sm"/>
            <a:tailEnd type="none" w="sm" len="sm"/>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white"/>
                </a:solidFill>
                <a:effectLst/>
                <a:uLnTx/>
                <a:uFillTx/>
                <a:latin typeface="Calibri"/>
                <a:ea typeface="Calibri"/>
                <a:cs typeface="Calibri"/>
                <a:sym typeface="Calibri"/>
              </a:rPr>
              <a:t>Javascript</a:t>
            </a:r>
            <a:endParaRPr kumimoji="0" sz="1800" b="0" i="0" u="none" strike="noStrike" kern="0" cap="none" spc="0" normalizeH="0" baseline="0" noProof="0">
              <a:ln>
                <a:noFill/>
              </a:ln>
              <a:solidFill>
                <a:prstClr val="white"/>
              </a:solidFill>
              <a:effectLst/>
              <a:uLnTx/>
              <a:uFillTx/>
              <a:latin typeface="Calibri"/>
              <a:ea typeface="Calibri"/>
              <a:cs typeface="Calibri"/>
              <a:sym typeface="Calibri"/>
            </a:endParaRPr>
          </a:p>
        </p:txBody>
      </p:sp>
      <p:pic>
        <p:nvPicPr>
          <p:cNvPr id="227" name="Google Shape;227;p9">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412497" y="2609953"/>
            <a:ext cx="1473755" cy="1105316"/>
          </a:xfrm>
          <a:prstGeom prst="rect">
            <a:avLst/>
          </a:prstGeom>
          <a:noFill/>
          <a:ln>
            <a:noFill/>
          </a:ln>
        </p:spPr>
      </p:pic>
      <p:sp>
        <p:nvSpPr>
          <p:cNvPr id="228" name="Google Shape;228;p9"/>
          <p:cNvSpPr/>
          <p:nvPr/>
        </p:nvSpPr>
        <p:spPr>
          <a:xfrm>
            <a:off x="8102028" y="5683135"/>
            <a:ext cx="1319815" cy="501686"/>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admin.py</a:t>
            </a:r>
            <a:endParaRPr kumimoji="0" sz="1800" b="0" i="0" u="none" strike="noStrike" kern="0" cap="none" spc="0" normalizeH="0" baseline="0" noProof="0">
              <a:ln>
                <a:noFill/>
              </a:ln>
              <a:solidFill>
                <a:prstClr val="black"/>
              </a:solidFill>
              <a:effectLst/>
              <a:uLnTx/>
              <a:uFillTx/>
              <a:latin typeface="Calibri"/>
              <a:ea typeface="Calibri"/>
              <a:cs typeface="Calibri"/>
              <a:sym typeface="Calibri"/>
            </a:endParaRPr>
          </a:p>
        </p:txBody>
      </p:sp>
      <p:sp>
        <p:nvSpPr>
          <p:cNvPr id="229" name="Google Shape;229;p9"/>
          <p:cNvSpPr/>
          <p:nvPr/>
        </p:nvSpPr>
        <p:spPr>
          <a:xfrm>
            <a:off x="6396262" y="4400416"/>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Shell</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0" name="Google Shape;230;p9">
            <a:extLst>
              <a:ext uri="{C183D7F6-B498-43B3-948B-1728B52AA6E4}">
                <adec:decorative xmlns:adec="http://schemas.microsoft.com/office/drawing/2017/decorative" val="1"/>
              </a:ext>
            </a:extLst>
          </p:cNvPr>
          <p:cNvCxnSpPr>
            <a:endCxn id="203" idx="1"/>
          </p:cNvCxnSpPr>
          <p:nvPr/>
        </p:nvCxnSpPr>
        <p:spPr>
          <a:xfrm>
            <a:off x="1337167" y="1543230"/>
            <a:ext cx="5010000" cy="75300"/>
          </a:xfrm>
          <a:prstGeom prst="straightConnector1">
            <a:avLst/>
          </a:prstGeom>
          <a:noFill/>
          <a:ln w="38100" cap="flat" cmpd="sng">
            <a:solidFill>
              <a:srgbClr val="FFFF00"/>
            </a:solidFill>
            <a:prstDash val="solid"/>
            <a:miter lim="800000"/>
            <a:headEnd type="none" w="sm" len="sm"/>
            <a:tailEnd type="triangle" w="med" len="med"/>
          </a:ln>
        </p:spPr>
      </p:cxnSp>
      <p:cxnSp>
        <p:nvCxnSpPr>
          <p:cNvPr id="231" name="Google Shape;231;p9">
            <a:extLst>
              <a:ext uri="{C183D7F6-B498-43B3-948B-1728B52AA6E4}">
                <adec:decorative xmlns:adec="http://schemas.microsoft.com/office/drawing/2017/decorative" val="1"/>
              </a:ext>
            </a:extLst>
          </p:cNvPr>
          <p:cNvCxnSpPr>
            <a:stCxn id="204" idx="1"/>
            <a:endCxn id="225" idx="3"/>
          </p:cNvCxnSpPr>
          <p:nvPr/>
        </p:nvCxnSpPr>
        <p:spPr>
          <a:xfrm rot="10800000">
            <a:off x="3318967" y="3177640"/>
            <a:ext cx="3028200" cy="15000"/>
          </a:xfrm>
          <a:prstGeom prst="straightConnector1">
            <a:avLst/>
          </a:prstGeom>
          <a:noFill/>
          <a:ln w="38100" cap="flat" cmpd="sng">
            <a:solidFill>
              <a:srgbClr val="FFFF00"/>
            </a:solidFill>
            <a:prstDash val="solid"/>
            <a:miter lim="800000"/>
            <a:headEnd type="none" w="sm" len="sm"/>
            <a:tailEnd type="triangle" w="med" len="med"/>
          </a:ln>
        </p:spPr>
      </p:cxnSp>
      <p:cxnSp>
        <p:nvCxnSpPr>
          <p:cNvPr id="232" name="Google Shape;232;p9">
            <a:extLst>
              <a:ext uri="{C183D7F6-B498-43B3-948B-1728B52AA6E4}">
                <adec:decorative xmlns:adec="http://schemas.microsoft.com/office/drawing/2017/decorative" val="1"/>
              </a:ext>
            </a:extLst>
          </p:cNvPr>
          <p:cNvCxnSpPr>
            <a:stCxn id="225" idx="1"/>
            <a:endCxn id="224" idx="3"/>
          </p:cNvCxnSpPr>
          <p:nvPr/>
        </p:nvCxnSpPr>
        <p:spPr>
          <a:xfrm flipH="1">
            <a:off x="1595587" y="3177625"/>
            <a:ext cx="492900" cy="279900"/>
          </a:xfrm>
          <a:prstGeom prst="straightConnector1">
            <a:avLst/>
          </a:prstGeom>
          <a:noFill/>
          <a:ln w="38100" cap="flat" cmpd="sng">
            <a:solidFill>
              <a:srgbClr val="FFFF00"/>
            </a:solidFill>
            <a:prstDash val="solid"/>
            <a:miter lim="800000"/>
            <a:headEnd type="none" w="sm" len="sm"/>
            <a:tailEnd type="triangle" w="med" len="med"/>
          </a:ln>
        </p:spPr>
      </p:cxnSp>
      <p:sp>
        <p:nvSpPr>
          <p:cNvPr id="233" name="Google Shape;233;p9"/>
          <p:cNvSpPr/>
          <p:nvPr/>
        </p:nvSpPr>
        <p:spPr>
          <a:xfrm>
            <a:off x="6428560" y="5430454"/>
            <a:ext cx="1086678" cy="592481"/>
          </a:xfrm>
          <a:prstGeom prst="roundRect">
            <a:avLst>
              <a:gd name="adj" fmla="val 16667"/>
            </a:avLst>
          </a:prstGeom>
          <a:solidFill>
            <a:srgbClr val="FF7F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/admin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34" name="Google Shape;234;p9">
            <a:extLst>
              <a:ext uri="{C183D7F6-B498-43B3-948B-1728B52AA6E4}">
                <adec:decorative xmlns:adec="http://schemas.microsoft.com/office/drawing/2017/decorative" val="1"/>
              </a:ext>
            </a:extLst>
          </p:cNvPr>
          <p:cNvCxnSpPr>
            <a:stCxn id="218" idx="1"/>
            <a:endCxn id="229" idx="3"/>
          </p:cNvCxnSpPr>
          <p:nvPr/>
        </p:nvCxnSpPr>
        <p:spPr>
          <a:xfrm rot="10800000">
            <a:off x="7482887" y="4696768"/>
            <a:ext cx="638400" cy="235200"/>
          </a:xfrm>
          <a:prstGeom prst="straightConnector1">
            <a:avLst/>
          </a:prstGeom>
          <a:noFill/>
          <a:ln w="38100" cap="flat" cmpd="sng">
            <a:solidFill>
              <a:schemeClr val="lt1"/>
            </a:solidFill>
            <a:prstDash val="solid"/>
            <a:miter lim="800000"/>
            <a:headEnd type="none" w="sm" len="sm"/>
            <a:tailEnd type="triangle" w="med" len="med"/>
          </a:ln>
        </p:spPr>
      </p:cxnSp>
      <p:cxnSp>
        <p:nvCxnSpPr>
          <p:cNvPr id="235" name="Google Shape;235;p9">
            <a:extLst>
              <a:ext uri="{C183D7F6-B498-43B3-948B-1728B52AA6E4}">
                <adec:decorative xmlns:adec="http://schemas.microsoft.com/office/drawing/2017/decorative" val="1"/>
              </a:ext>
            </a:extLst>
          </p:cNvPr>
          <p:cNvCxnSpPr>
            <a:stCxn id="218" idx="1"/>
            <a:endCxn id="233" idx="3"/>
          </p:cNvCxnSpPr>
          <p:nvPr/>
        </p:nvCxnSpPr>
        <p:spPr>
          <a:xfrm flipH="1">
            <a:off x="7515287" y="4931968"/>
            <a:ext cx="606000" cy="794700"/>
          </a:xfrm>
          <a:prstGeom prst="straightConnector1">
            <a:avLst/>
          </a:prstGeom>
          <a:noFill/>
          <a:ln w="38100" cap="flat" cmpd="sng">
            <a:solidFill>
              <a:schemeClr val="lt1"/>
            </a:solidFill>
            <a:prstDash val="solid"/>
            <a:miter lim="800000"/>
            <a:headEnd type="triangle" w="med" len="med"/>
            <a:tailEnd type="triangle" w="med" len="med"/>
          </a:ln>
        </p:spPr>
      </p:cxnSp>
      <p:cxnSp>
        <p:nvCxnSpPr>
          <p:cNvPr id="236" name="Google Shape;236;p9">
            <a:extLst>
              <a:ext uri="{C183D7F6-B498-43B3-948B-1728B52AA6E4}">
                <adec:decorative xmlns:adec="http://schemas.microsoft.com/office/drawing/2017/decorative" val="1"/>
              </a:ext>
            </a:extLst>
          </p:cNvPr>
          <p:cNvCxnSpPr>
            <a:stCxn id="228" idx="1"/>
            <a:endCxn id="233" idx="3"/>
          </p:cNvCxnSpPr>
          <p:nvPr/>
        </p:nvCxnSpPr>
        <p:spPr>
          <a:xfrm rot="10800000">
            <a:off x="7515228" y="5726678"/>
            <a:ext cx="586800" cy="207300"/>
          </a:xfrm>
          <a:prstGeom prst="straightConnector1">
            <a:avLst/>
          </a:prstGeom>
          <a:noFill/>
          <a:ln w="38100" cap="flat" cmpd="sng">
            <a:solidFill>
              <a:schemeClr val="lt1"/>
            </a:solidFill>
            <a:prstDash val="solid"/>
            <a:miter lim="800000"/>
            <a:headEnd type="none" w="sm" len="sm"/>
            <a:tailEnd type="triangle" w="med" len="med"/>
          </a:ln>
        </p:spPr>
      </p:cxnSp>
      <p:cxnSp>
        <p:nvCxnSpPr>
          <p:cNvPr id="237" name="Google Shape;237;p9">
            <a:extLst>
              <a:ext uri="{C183D7F6-B498-43B3-948B-1728B52AA6E4}">
                <adec:decorative xmlns:adec="http://schemas.microsoft.com/office/drawing/2017/decorative" val="1"/>
              </a:ext>
            </a:extLst>
          </p:cNvPr>
          <p:cNvCxnSpPr>
            <a:stCxn id="220" idx="1"/>
            <a:endCxn id="228" idx="3"/>
          </p:cNvCxnSpPr>
          <p:nvPr/>
        </p:nvCxnSpPr>
        <p:spPr>
          <a:xfrm flipH="1">
            <a:off x="9421728" y="5448803"/>
            <a:ext cx="468600" cy="485100"/>
          </a:xfrm>
          <a:prstGeom prst="straightConnector1">
            <a:avLst/>
          </a:prstGeom>
          <a:noFill/>
          <a:ln w="38100" cap="flat" cmpd="sng">
            <a:solidFill>
              <a:schemeClr val="lt1"/>
            </a:solidFill>
            <a:prstDash val="solid"/>
            <a:miter lim="800000"/>
            <a:headEnd type="none" w="sm" len="sm"/>
            <a:tailEnd type="triangle" w="med" len="med"/>
          </a:ln>
        </p:spPr>
      </p:cxnSp>
      <p:cxnSp>
        <p:nvCxnSpPr>
          <p:cNvPr id="238" name="Google Shape;238;p9">
            <a:extLst>
              <a:ext uri="{C183D7F6-B498-43B3-948B-1728B52AA6E4}">
                <adec:decorative xmlns:adec="http://schemas.microsoft.com/office/drawing/2017/decorative" val="1"/>
              </a:ext>
            </a:extLst>
          </p:cNvPr>
          <p:cNvCxnSpPr>
            <a:endCxn id="239" idx="2"/>
          </p:cNvCxnSpPr>
          <p:nvPr/>
        </p:nvCxnSpPr>
        <p:spPr>
          <a:xfrm rot="10800000" flipH="1">
            <a:off x="691331" y="1668102"/>
            <a:ext cx="345600" cy="1384500"/>
          </a:xfrm>
          <a:prstGeom prst="straightConnector1">
            <a:avLst/>
          </a:prstGeom>
          <a:noFill/>
          <a:ln w="38100" cap="flat" cmpd="sng">
            <a:solidFill>
              <a:srgbClr val="FFFF00"/>
            </a:solidFill>
            <a:prstDash val="solid"/>
            <a:miter lim="800000"/>
            <a:headEnd type="none" w="sm" len="sm"/>
            <a:tailEnd type="triangle" w="med" len="med"/>
          </a:ln>
        </p:spPr>
      </p:cxnSp>
      <p:cxnSp>
        <p:nvCxnSpPr>
          <p:cNvPr id="240" name="Google Shape;240;p9">
            <a:extLst>
              <a:ext uri="{C183D7F6-B498-43B3-948B-1728B52AA6E4}">
                <adec:decorative xmlns:adec="http://schemas.microsoft.com/office/drawing/2017/decorative" val="1"/>
              </a:ext>
            </a:extLst>
          </p:cNvPr>
          <p:cNvCxnSpPr>
            <a:stCxn id="224" idx="1"/>
          </p:cNvCxnSpPr>
          <p:nvPr/>
        </p:nvCxnSpPr>
        <p:spPr>
          <a:xfrm rot="10800000">
            <a:off x="669262" y="3052616"/>
            <a:ext cx="409500" cy="405000"/>
          </a:xfrm>
          <a:prstGeom prst="straightConnector1">
            <a:avLst/>
          </a:prstGeom>
          <a:noFill/>
          <a:ln w="38100" cap="flat" cmpd="sng">
            <a:solidFill>
              <a:srgbClr val="FFFF00"/>
            </a:solidFill>
            <a:prstDash val="solid"/>
            <a:miter lim="800000"/>
            <a:headEnd type="none" w="sm" len="sm"/>
            <a:tailEnd type="triangle" w="med" len="med"/>
          </a:ln>
        </p:spPr>
      </p:cxnSp>
      <p:sp>
        <p:nvSpPr>
          <p:cNvPr id="239" name="Google Shape;239;p9"/>
          <p:cNvSpPr/>
          <p:nvPr/>
        </p:nvSpPr>
        <p:spPr>
          <a:xfrm>
            <a:off x="692725" y="1396262"/>
            <a:ext cx="688412" cy="271840"/>
          </a:xfrm>
          <a:prstGeom prst="roundRect">
            <a:avLst>
              <a:gd name="adj" fmla="val 16667"/>
            </a:avLst>
          </a:prstGeom>
          <a:gradFill>
            <a:gsLst>
              <a:gs pos="0">
                <a:srgbClr val="9A9A9A"/>
              </a:gs>
              <a:gs pos="50000">
                <a:srgbClr val="8D8D8D"/>
              </a:gs>
              <a:gs pos="100000">
                <a:srgbClr val="787878"/>
              </a:gs>
            </a:gsLst>
            <a:lin ang="5400000" scaled="0"/>
          </a:gra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prstClr val="black"/>
                </a:solidFill>
                <a:effectLst/>
                <a:uLnTx/>
                <a:uFillTx/>
                <a:latin typeface="Calibri"/>
                <a:ea typeface="Calibri"/>
                <a:cs typeface="Calibri"/>
                <a:sym typeface="Calibri"/>
              </a:rPr>
              <a:t>Click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41" name="Google Shape;241;p9">
            <a:extLst>
              <a:ext uri="{C183D7F6-B498-43B3-948B-1728B52AA6E4}">
                <adec:decorative xmlns:adec="http://schemas.microsoft.com/office/drawing/2017/decorative" val="1"/>
              </a:ext>
            </a:extLst>
          </p:cNvPr>
          <p:cNvCxnSpPr/>
          <p:nvPr/>
        </p:nvCxnSpPr>
        <p:spPr>
          <a:xfrm>
            <a:off x="6890506" y="2135365"/>
            <a:ext cx="196094"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2" name="Google Shape;242;p9">
            <a:extLst>
              <a:ext uri="{C183D7F6-B498-43B3-948B-1728B52AA6E4}">
                <adec:decorative xmlns:adec="http://schemas.microsoft.com/office/drawing/2017/decorative" val="1"/>
              </a:ext>
            </a:extLst>
          </p:cNvPr>
          <p:cNvCxnSpPr/>
          <p:nvPr/>
        </p:nvCxnSpPr>
        <p:spPr>
          <a:xfrm flipH="1">
            <a:off x="6629400" y="2135365"/>
            <a:ext cx="261106" cy="540440"/>
          </a:xfrm>
          <a:prstGeom prst="straightConnector1">
            <a:avLst/>
          </a:prstGeom>
          <a:noFill/>
          <a:ln w="38100" cap="flat" cmpd="sng">
            <a:solidFill>
              <a:srgbClr val="FFFF00"/>
            </a:solidFill>
            <a:prstDash val="solid"/>
            <a:miter lim="800000"/>
            <a:headEnd type="none" w="sm" len="sm"/>
            <a:tailEnd type="triangle" w="med" len="med"/>
          </a:ln>
        </p:spPr>
      </p:cxnSp>
      <p:cxnSp>
        <p:nvCxnSpPr>
          <p:cNvPr id="243" name="Google Shape;243;p9">
            <a:extLst>
              <a:ext uri="{C183D7F6-B498-43B3-948B-1728B52AA6E4}">
                <adec:decorative xmlns:adec="http://schemas.microsoft.com/office/drawing/2017/decorative" val="1"/>
              </a:ext>
            </a:extLst>
          </p:cNvPr>
          <p:cNvCxnSpPr>
            <a:stCxn id="216" idx="3"/>
            <a:endCxn id="206" idx="2"/>
          </p:cNvCxnSpPr>
          <p:nvPr/>
        </p:nvCxnSpPr>
        <p:spPr>
          <a:xfrm rot="10800000" flipH="1">
            <a:off x="9815644" y="3421050"/>
            <a:ext cx="957900" cy="294900"/>
          </a:xfrm>
          <a:prstGeom prst="straightConnector1">
            <a:avLst/>
          </a:prstGeom>
          <a:noFill/>
          <a:ln w="38100" cap="flat" cmpd="sng">
            <a:solidFill>
              <a:schemeClr val="lt1"/>
            </a:solidFill>
            <a:prstDash val="solid"/>
            <a:miter lim="800000"/>
            <a:headEnd type="none" w="sm" len="sm"/>
            <a:tailEnd type="triangle" w="med" len="med"/>
          </a:ln>
        </p:spPr>
      </p:cxnSp>
      <p:cxnSp>
        <p:nvCxnSpPr>
          <p:cNvPr id="244" name="Google Shape;244;p9">
            <a:extLst>
              <a:ext uri="{C183D7F6-B498-43B3-948B-1728B52AA6E4}">
                <adec:decorative xmlns:adec="http://schemas.microsoft.com/office/drawing/2017/decorative" val="1"/>
              </a:ext>
            </a:extLst>
          </p:cNvPr>
          <p:cNvCxnSpPr>
            <a:stCxn id="218" idx="0"/>
            <a:endCxn id="216" idx="2"/>
          </p:cNvCxnSpPr>
          <p:nvPr/>
        </p:nvCxnSpPr>
        <p:spPr>
          <a:xfrm rot="10800000" flipH="1">
            <a:off x="8664626" y="3966934"/>
            <a:ext cx="473100" cy="448200"/>
          </a:xfrm>
          <a:prstGeom prst="straightConnector1">
            <a:avLst/>
          </a:prstGeom>
          <a:noFill/>
          <a:ln w="38100" cap="flat" cmpd="sng">
            <a:solidFill>
              <a:schemeClr val="lt1"/>
            </a:solidFill>
            <a:prstDash val="solid"/>
            <a:miter lim="800000"/>
            <a:headEnd type="none" w="sm" len="sm"/>
            <a:tailEnd type="triangle" w="med" len="med"/>
          </a:ln>
        </p:spPr>
      </p:cxnSp>
      <p:cxnSp>
        <p:nvCxnSpPr>
          <p:cNvPr id="49" name="Straight Arrow Connector 48">
            <a:extLst>
              <a:ext uri="{FF2B5EF4-FFF2-40B4-BE49-F238E27FC236}">
                <a16:creationId xmlns:a16="http://schemas.microsoft.com/office/drawing/2014/main" id="{8F4B6591-5C41-2B4E-88CD-1C2039092F6B}"/>
              </a:ext>
              <a:ext uri="{C183D7F6-B498-43B3-948B-1728B52AA6E4}">
                <adec:decorative xmlns:adec="http://schemas.microsoft.com/office/drawing/2017/decorative" val="1"/>
              </a:ext>
            </a:extLst>
          </p:cNvPr>
          <p:cNvCxnSpPr/>
          <p:nvPr/>
        </p:nvCxnSpPr>
        <p:spPr>
          <a:xfrm flipH="1">
            <a:off x="7433845" y="1610800"/>
            <a:ext cx="1404867" cy="1566825"/>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C391DFF-1091-1A46-A375-4FE587A6EDF9}"/>
              </a:ext>
              <a:ext uri="{C183D7F6-B498-43B3-948B-1728B52AA6E4}">
                <adec:decorative xmlns:adec="http://schemas.microsoft.com/office/drawing/2017/decorative" val="1"/>
              </a:ext>
            </a:extLst>
          </p:cNvPr>
          <p:cNvCxnSpPr/>
          <p:nvPr/>
        </p:nvCxnSpPr>
        <p:spPr>
          <a:xfrm>
            <a:off x="9558710" y="1835866"/>
            <a:ext cx="1214874" cy="1068327"/>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66444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Reverse Resolution of URLs</a:t>
            </a:r>
          </a:p>
        </p:txBody>
      </p:sp>
      <p:sp>
        <p:nvSpPr>
          <p:cNvPr id="6" name="Rectangle 5"/>
          <p:cNvSpPr/>
          <p:nvPr/>
        </p:nvSpPr>
        <p:spPr>
          <a:xfrm>
            <a:off x="838200" y="1551206"/>
            <a:ext cx="10515600" cy="3970318"/>
          </a:xfrm>
          <a:prstGeom prst="rect">
            <a:avLst/>
          </a:prstGeom>
          <a:solidFill>
            <a:schemeClr val="tx1"/>
          </a:solidFill>
        </p:spPr>
        <p:txBody>
          <a:bodyPr wrap="square">
            <a:spAutoFit/>
          </a:bodyPr>
          <a:lstStyle/>
          <a:p>
            <a:r>
              <a:rPr lang="en-US" dirty="0">
                <a:solidFill>
                  <a:srgbClr val="09442A"/>
                </a:solidFill>
              </a:rPr>
              <a:t>A common need when working on a Django project is the possibility to obtain URLs in their final forms either for embedding in generated content  or for handling of the navigation flow on the server side (redirections, etc.)</a:t>
            </a:r>
          </a:p>
          <a:p>
            <a:endParaRPr lang="en-US" dirty="0">
              <a:solidFill>
                <a:srgbClr val="09442A"/>
              </a:solidFill>
            </a:endParaRPr>
          </a:p>
          <a:p>
            <a:r>
              <a:rPr lang="en-US" dirty="0">
                <a:solidFill>
                  <a:srgbClr val="09442A"/>
                </a:solidFill>
              </a:rPr>
              <a:t>It is strongly desirable to avoid hard-coding these URLs . Equally dangerous is devising ad-hoc mechanisms to generate URLs that are parallel to the design described by the </a:t>
            </a:r>
            <a:r>
              <a:rPr lang="en-US" dirty="0" err="1">
                <a:solidFill>
                  <a:srgbClr val="09442A"/>
                </a:solidFill>
              </a:rPr>
              <a:t>URLconf</a:t>
            </a:r>
            <a:r>
              <a:rPr lang="en-US" dirty="0">
                <a:solidFill>
                  <a:srgbClr val="09442A"/>
                </a:solidFill>
              </a:rPr>
              <a:t>, which can result in the production of URLs that become stale over time.</a:t>
            </a:r>
          </a:p>
          <a:p>
            <a:endParaRPr lang="en-US" dirty="0">
              <a:solidFill>
                <a:srgbClr val="09442A"/>
              </a:solidFill>
            </a:endParaRPr>
          </a:p>
          <a:p>
            <a:r>
              <a:rPr lang="en-US" dirty="0">
                <a:solidFill>
                  <a:srgbClr val="09442A"/>
                </a:solidFill>
              </a:rPr>
              <a:t>In other words, what’s needed is a DRY mechanism. Among other advantages it would allow evolution of the URL design without having to go over all the project source code to search and replace outdated URLs.</a:t>
            </a:r>
          </a:p>
          <a:p>
            <a:endParaRPr lang="en-US" dirty="0">
              <a:solidFill>
                <a:srgbClr val="09442A"/>
              </a:solidFill>
            </a:endParaRPr>
          </a:p>
          <a:p>
            <a:r>
              <a:rPr lang="en-US" dirty="0">
                <a:solidFill>
                  <a:srgbClr val="09442A"/>
                </a:solidFill>
              </a:rPr>
              <a:t>The primary piece of information we have available to get a URL is an identification (e.g. the name) of the view in charge of handling it. Other pieces of information that necessarily must participate in the lookup of the right URL are the types (positional, keyword) and values of the view arguments.</a:t>
            </a:r>
          </a:p>
        </p:txBody>
      </p:sp>
      <p:sp>
        <p:nvSpPr>
          <p:cNvPr id="7" name="Rectangle 6"/>
          <p:cNvSpPr/>
          <p:nvPr/>
        </p:nvSpPr>
        <p:spPr>
          <a:xfrm>
            <a:off x="838200" y="5661006"/>
            <a:ext cx="10515600" cy="369332"/>
          </a:xfrm>
          <a:prstGeom prst="rect">
            <a:avLst/>
          </a:prstGeom>
        </p:spPr>
        <p:txBody>
          <a:bodyPr wrap="square">
            <a:spAutoFit/>
          </a:bodyPr>
          <a:lstStyle/>
          <a:p>
            <a:r>
              <a:rPr lang="en-US" dirty="0"/>
              <a:t>https://</a:t>
            </a:r>
            <a:r>
              <a:rPr lang="en-US" dirty="0" err="1"/>
              <a:t>docs.djangoproject.com</a:t>
            </a:r>
            <a:r>
              <a:rPr lang="en-US" dirty="0"/>
              <a:t>/</a:t>
            </a:r>
            <a:r>
              <a:rPr lang="en-US" dirty="0" err="1"/>
              <a:t>en</a:t>
            </a:r>
            <a:r>
              <a:rPr lang="en-US" dirty="0"/>
              <a:t>/</a:t>
            </a:r>
            <a:r>
              <a:rPr lang="hr-HR"/>
              <a:t>3.0</a:t>
            </a:r>
            <a:r>
              <a:rPr lang="en-US"/>
              <a:t>/topics/http/</a:t>
            </a:r>
            <a:r>
              <a:rPr lang="en-US" dirty="0" err="1"/>
              <a:t>urls</a:t>
            </a:r>
            <a:r>
              <a:rPr lang="en-US" dirty="0"/>
              <a:t>/#reverse-resolution-of-</a:t>
            </a:r>
            <a:r>
              <a:rPr lang="en-US" dirty="0" err="1"/>
              <a:t>urls</a:t>
            </a:r>
            <a:endParaRPr lang="en-US" dirty="0"/>
          </a:p>
        </p:txBody>
      </p:sp>
    </p:spTree>
    <p:extLst>
      <p:ext uri="{BB962C8B-B14F-4D97-AF65-F5344CB8AC3E}">
        <p14:creationId xmlns:p14="http://schemas.microsoft.com/office/powerpoint/2010/main" val="9658303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94CA60C0-E5E4-DB49-8DF1-AEAA5671E887}"/>
              </a:ext>
            </a:extLst>
          </p:cNvPr>
          <p:cNvSpPr>
            <a:spLocks noGrp="1"/>
          </p:cNvSpPr>
          <p:nvPr>
            <p:ph type="title" idx="4294967295"/>
          </p:nvPr>
        </p:nvSpPr>
        <p:spPr/>
        <p:txBody>
          <a:bodyPr/>
          <a:lstStyle/>
          <a:p>
            <a:r>
              <a:rPr lang="en-US" altLang="zh-CN" dirty="0">
                <a:solidFill>
                  <a:schemeClr val="bg1"/>
                </a:solidFill>
              </a:rPr>
              <a:t>URLs</a:t>
            </a:r>
            <a:endParaRPr lang="en-US" dirty="0">
              <a:solidFill>
                <a:schemeClr val="bg1"/>
              </a:solidFill>
            </a:endParaRPr>
          </a:p>
        </p:txBody>
      </p:sp>
      <p:sp>
        <p:nvSpPr>
          <p:cNvPr id="3" name="Rectangle 2"/>
          <p:cNvSpPr/>
          <p:nvPr/>
        </p:nvSpPr>
        <p:spPr>
          <a:xfrm>
            <a:off x="630263" y="952351"/>
            <a:ext cx="10110061" cy="1477328"/>
          </a:xfrm>
          <a:prstGeom prst="rect">
            <a:avLst/>
          </a:prstGeom>
          <a:solidFill>
            <a:schemeClr val="tx1"/>
          </a:solidFill>
        </p:spPr>
        <p:txBody>
          <a:bodyPr wrap="square">
            <a:spAutoFit/>
          </a:bodyPr>
          <a:lstStyle/>
          <a:p>
            <a:r>
              <a:rPr lang="en-US" dirty="0" err="1">
                <a:solidFill>
                  <a:srgbClr val="000000"/>
                </a:solidFill>
                <a:latin typeface="Courier" charset="0"/>
                <a:ea typeface="Courier" charset="0"/>
                <a:cs typeface="Courier" charset="0"/>
              </a:rPr>
              <a:t>urlpatterns</a:t>
            </a:r>
            <a:r>
              <a:rPr lang="en-US" dirty="0">
                <a:solidFill>
                  <a:srgbClr val="000000"/>
                </a:solidFill>
                <a:latin typeface="Courier" charset="0"/>
                <a:ea typeface="Courier" charset="0"/>
                <a:cs typeface="Courier" charset="0"/>
              </a:rPr>
              <a:t> = [</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TemplateView.as_view</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template_name</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'route/</a:t>
            </a:r>
            <a:r>
              <a:rPr lang="en-US" dirty="0" err="1">
                <a:solidFill>
                  <a:srgbClr val="B42419"/>
                </a:solidFill>
                <a:latin typeface="Courier" charset="0"/>
                <a:ea typeface="Courier" charset="0"/>
                <a:cs typeface="Courier" charset="0"/>
              </a:rPr>
              <a:t>main.html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'first'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views.FirstView.as_view</a:t>
            </a:r>
            <a:r>
              <a:rPr lang="en-US" dirty="0">
                <a:solidFill>
                  <a:srgbClr val="000000"/>
                </a:solidFill>
                <a:latin typeface="Courier" charset="0"/>
                <a:ea typeface="Courier" charset="0"/>
                <a:cs typeface="Courier" charset="0"/>
              </a:rPr>
              <a:t>(), name=</a:t>
            </a:r>
            <a:r>
              <a:rPr lang="en-US" dirty="0">
                <a:solidFill>
                  <a:srgbClr val="B42419"/>
                </a:solidFill>
                <a:latin typeface="Courier" charset="0"/>
                <a:ea typeface="Courier" charset="0"/>
                <a:cs typeface="Courier" charset="0"/>
              </a:rPr>
              <a:t>'first-view'</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'second'</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views.SecondView.as_view</a:t>
            </a:r>
            <a:r>
              <a:rPr lang="en-US" dirty="0">
                <a:solidFill>
                  <a:srgbClr val="000000"/>
                </a:solidFill>
                <a:latin typeface="Courier" charset="0"/>
                <a:ea typeface="Courier" charset="0"/>
                <a:cs typeface="Courier" charset="0"/>
              </a:rPr>
              <a:t>(), name=</a:t>
            </a:r>
            <a:r>
              <a:rPr lang="en-US" dirty="0">
                <a:solidFill>
                  <a:srgbClr val="B42419"/>
                </a:solidFill>
                <a:latin typeface="Courier" charset="0"/>
                <a:ea typeface="Courier" charset="0"/>
                <a:cs typeface="Courier" charset="0"/>
              </a:rPr>
              <a:t>'second-view'</a:t>
            </a:r>
            <a:r>
              <a:rPr lang="en-US" dirty="0">
                <a:solidFill>
                  <a:srgbClr val="000000"/>
                </a:solidFill>
                <a:latin typeface="Courier" charset="0"/>
                <a:ea typeface="Courier" charset="0"/>
                <a:cs typeface="Courier" charset="0"/>
              </a:rPr>
              <a:t>),</a:t>
            </a:r>
          </a:p>
          <a:p>
            <a:r>
              <a:rPr lang="mr-IN" dirty="0">
                <a:solidFill>
                  <a:srgbClr val="000000"/>
                </a:solidFill>
                <a:latin typeface="Courier" charset="0"/>
                <a:ea typeface="Courier" charset="0"/>
                <a:cs typeface="Courier" charset="0"/>
              </a:rPr>
              <a:t>]</a:t>
            </a:r>
            <a:endParaRPr lang="en-US" dirty="0">
              <a:latin typeface="Courier" charset="0"/>
              <a:ea typeface="Courier" charset="0"/>
              <a:cs typeface="Courier" charset="0"/>
            </a:endParaRPr>
          </a:p>
        </p:txBody>
      </p:sp>
      <p:sp>
        <p:nvSpPr>
          <p:cNvPr id="4" name="TextBox 3"/>
          <p:cNvSpPr txBox="1"/>
          <p:nvPr/>
        </p:nvSpPr>
        <p:spPr>
          <a:xfrm>
            <a:off x="635431" y="470390"/>
            <a:ext cx="2745752" cy="369332"/>
          </a:xfrm>
          <a:prstGeom prst="rect">
            <a:avLst/>
          </a:prstGeom>
          <a:noFill/>
        </p:spPr>
        <p:txBody>
          <a:bodyPr wrap="none" rtlCol="0">
            <a:spAutoFit/>
          </a:bodyPr>
          <a:lstStyle/>
          <a:p>
            <a:r>
              <a:rPr lang="en-US" dirty="0">
                <a:solidFill>
                  <a:srgbClr val="FFFF00"/>
                </a:solidFill>
              </a:rPr>
              <a:t>dj4e-samples/route/</a:t>
            </a:r>
            <a:r>
              <a:rPr lang="en-US" dirty="0" err="1">
                <a:solidFill>
                  <a:srgbClr val="FFFF00"/>
                </a:solidFill>
              </a:rPr>
              <a:t>urls.py</a:t>
            </a:r>
            <a:endParaRPr lang="en-US" dirty="0">
              <a:solidFill>
                <a:srgbClr val="FFFF00"/>
              </a:solidFill>
            </a:endParaRPr>
          </a:p>
        </p:txBody>
      </p:sp>
      <p:pic>
        <p:nvPicPr>
          <p:cNvPr id="2" name="Picture 1" descr="Using the url tag&#10;&#10;    hard-coded (not DRY)&#10;    /route/first (url 'route:first-view')&#10;    url 'route:second-view'&#10;    /gview/cats (url 'gview:cats') from gview/urls.py&#10;    /gview/cat/42 (url 'gview:cat' 42) from gview/urls.py&#10;    /route/second (url 'nsroute:second-view') from dj4e-samples/urls.py&#10;" title="Screen shot for https://samples.dj4e.com/rout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0385" y="3204887"/>
            <a:ext cx="3702989" cy="3067346"/>
          </a:xfrm>
          <a:prstGeom prst="rect">
            <a:avLst/>
          </a:prstGeom>
        </p:spPr>
      </p:pic>
      <p:pic>
        <p:nvPicPr>
          <p:cNvPr id="5" name="Picture 4" descr="Reverse URLs&#10;&#10;    route:first-view&#10;    /gview/cats (x1 from context)&#10;    /gview/dogs (x2 from context)&#10;    /gview/dog/42 (x3 from context)&#10;" title="Screen shot for https://samples.dj4e.com/route/secon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1320" y="3204887"/>
            <a:ext cx="3722817" cy="3083771"/>
          </a:xfrm>
          <a:prstGeom prst="rect">
            <a:avLst/>
          </a:prstGeom>
        </p:spPr>
      </p:pic>
      <p:sp>
        <p:nvSpPr>
          <p:cNvPr id="6" name="TextBox 5"/>
          <p:cNvSpPr txBox="1"/>
          <p:nvPr/>
        </p:nvSpPr>
        <p:spPr>
          <a:xfrm>
            <a:off x="1929827" y="2835555"/>
            <a:ext cx="3284104" cy="369332"/>
          </a:xfrm>
          <a:prstGeom prst="rect">
            <a:avLst/>
          </a:prstGeom>
          <a:noFill/>
        </p:spPr>
        <p:txBody>
          <a:bodyPr wrap="none" rtlCol="0">
            <a:spAutoFit/>
          </a:bodyPr>
          <a:lstStyle/>
          <a:p>
            <a:r>
              <a:rPr lang="en-US" dirty="0">
                <a:solidFill>
                  <a:srgbClr val="FFFF00"/>
                </a:solidFill>
              </a:rPr>
              <a:t>https://samples.dj4e.com/route/</a:t>
            </a:r>
          </a:p>
        </p:txBody>
      </p:sp>
      <p:sp>
        <p:nvSpPr>
          <p:cNvPr id="7" name="TextBox 6"/>
          <p:cNvSpPr txBox="1"/>
          <p:nvPr/>
        </p:nvSpPr>
        <p:spPr>
          <a:xfrm>
            <a:off x="6394675" y="2835555"/>
            <a:ext cx="4036105" cy="369332"/>
          </a:xfrm>
          <a:prstGeom prst="rect">
            <a:avLst/>
          </a:prstGeom>
          <a:noFill/>
        </p:spPr>
        <p:txBody>
          <a:bodyPr wrap="none" rtlCol="0">
            <a:spAutoFit/>
          </a:bodyPr>
          <a:lstStyle/>
          <a:p>
            <a:r>
              <a:rPr lang="en-US" dirty="0">
                <a:solidFill>
                  <a:srgbClr val="FFFF00"/>
                </a:solidFill>
              </a:rPr>
              <a:t>https://samples.dj4e.com/route/second</a:t>
            </a:r>
          </a:p>
        </p:txBody>
      </p:sp>
    </p:spTree>
    <p:extLst>
      <p:ext uri="{BB962C8B-B14F-4D97-AF65-F5344CB8AC3E}">
        <p14:creationId xmlns:p14="http://schemas.microsoft.com/office/powerpoint/2010/main" val="6138167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30263" y="2603696"/>
            <a:ext cx="5671683" cy="3046988"/>
          </a:xfrm>
          <a:prstGeom prst="rect">
            <a:avLst/>
          </a:prstGeom>
          <a:solidFill>
            <a:schemeClr val="tx1"/>
          </a:solidFill>
        </p:spPr>
        <p:txBody>
          <a:bodyPr wrap="square">
            <a:spAutoFit/>
          </a:bodyPr>
          <a:lstStyle/>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a:solidFill>
                  <a:srgbClr val="2EAEBB"/>
                </a:solidFill>
                <a:latin typeface="Courier" charset="0"/>
                <a:ea typeface="Courier" charset="0"/>
                <a:cs typeface="Courier" charset="0"/>
              </a:rPr>
              <a:t>&lt;</a:t>
            </a:r>
            <a:r>
              <a:rPr lang="en-US" sz="1600" dirty="0">
                <a:solidFill>
                  <a:srgbClr val="C1651C"/>
                </a:solidFill>
                <a:latin typeface="Courier" charset="0"/>
                <a:ea typeface="Courier" charset="0"/>
                <a:cs typeface="Courier" charset="0"/>
              </a:rPr>
              <a:t>a</a:t>
            </a:r>
            <a:r>
              <a:rPr lang="en-US" sz="1600" dirty="0">
                <a:solidFill>
                  <a:srgbClr val="2EAEBB"/>
                </a:solidFill>
                <a:latin typeface="Courier" charset="0"/>
                <a:ea typeface="Courier" charset="0"/>
                <a:cs typeface="Courier" charset="0"/>
              </a:rPr>
              <a:t> </a:t>
            </a:r>
            <a:r>
              <a:rPr lang="en-US" sz="1600" dirty="0" err="1">
                <a:solidFill>
                  <a:srgbClr val="2FB41D"/>
                </a:solidFill>
                <a:latin typeface="Courier" charset="0"/>
                <a:ea typeface="Courier" charset="0"/>
                <a:cs typeface="Courier" charset="0"/>
              </a:rPr>
              <a:t>href</a:t>
            </a:r>
            <a:r>
              <a:rPr lang="en-US" sz="1600" dirty="0">
                <a:solidFill>
                  <a:srgbClr val="2EAEBB"/>
                </a:solidFill>
                <a:latin typeface="Courier" charset="0"/>
                <a:ea typeface="Courier" charset="0"/>
                <a:cs typeface="Courier" charset="0"/>
              </a:rPr>
              <a:t>=</a:t>
            </a:r>
            <a:r>
              <a:rPr lang="en-US" sz="1600" dirty="0">
                <a:solidFill>
                  <a:srgbClr val="B42419"/>
                </a:solidFill>
                <a:latin typeface="Courier" charset="0"/>
                <a:ea typeface="Courier" charset="0"/>
                <a:cs typeface="Courier" charset="0"/>
              </a:rPr>
              <a:t>"/route/second"</a:t>
            </a:r>
            <a:r>
              <a:rPr lang="en-US" sz="1600" dirty="0">
                <a:solidFill>
                  <a:srgbClr val="2EAEBB"/>
                </a:solidFill>
                <a:latin typeface="Courier" charset="0"/>
                <a:ea typeface="Courier" charset="0"/>
                <a:cs typeface="Courier" charset="0"/>
              </a:rPr>
              <a:t>&gt;</a:t>
            </a:r>
            <a:endParaRPr lang="en-US" sz="1600" dirty="0">
              <a:solidFill>
                <a:srgbClr val="000000"/>
              </a:solidFill>
              <a:latin typeface="Courier" charset="0"/>
              <a:ea typeface="Courier" charset="0"/>
              <a:cs typeface="Courier" charset="0"/>
            </a:endParaRPr>
          </a:p>
          <a:p>
            <a:r>
              <a:rPr lang="mr-IN" sz="1600" dirty="0">
                <a:solidFill>
                  <a:srgbClr val="000000"/>
                </a:solidFill>
                <a:latin typeface="Courier" charset="0"/>
                <a:ea typeface="Courier" charset="0"/>
                <a:cs typeface="Courier" charset="0"/>
              </a:rPr>
              <a:t>    </a:t>
            </a:r>
            <a:r>
              <a:rPr lang="mr-IN" sz="1600" u="sng" dirty="0" err="1">
                <a:solidFill>
                  <a:srgbClr val="C814C9"/>
                </a:solidFill>
                <a:latin typeface="Courier" charset="0"/>
                <a:ea typeface="Courier" charset="0"/>
                <a:cs typeface="Courier" charset="0"/>
              </a:rPr>
              <a:t>hard-coded</a:t>
            </a:r>
            <a:r>
              <a:rPr lang="mr-IN" sz="1600" u="sng" dirty="0">
                <a:solidFill>
                  <a:srgbClr val="2EAEBB"/>
                </a:solidFill>
                <a:latin typeface="Courier" charset="0"/>
                <a:ea typeface="Courier" charset="0"/>
                <a:cs typeface="Courier" charset="0"/>
              </a:rPr>
              <a:t>&lt;/</a:t>
            </a:r>
            <a:r>
              <a:rPr lang="mr-IN" sz="1600" u="sng" dirty="0" err="1">
                <a:solidFill>
                  <a:srgbClr val="C1651C"/>
                </a:solidFill>
                <a:latin typeface="Courier" charset="0"/>
                <a:ea typeface="Courier" charset="0"/>
                <a:cs typeface="Courier" charset="0"/>
              </a:rPr>
              <a:t>a</a:t>
            </a:r>
            <a:r>
              <a:rPr lang="mr-IN" sz="1600" u="sng" dirty="0">
                <a:solidFill>
                  <a:srgbClr val="2EAEBB"/>
                </a:solidFill>
                <a:latin typeface="Courier" charset="0"/>
                <a:ea typeface="Courier" charset="0"/>
                <a:cs typeface="Courier" charset="0"/>
              </a:rPr>
              <a:t>&gt;</a:t>
            </a:r>
            <a:r>
              <a:rPr lang="mr-IN" sz="1600" u="sng" dirty="0">
                <a:solidFill>
                  <a:srgbClr val="C814C9"/>
                </a:solidFill>
                <a:latin typeface="Courier" charset="0"/>
                <a:ea typeface="Courier" charset="0"/>
                <a:cs typeface="Courier" charset="0"/>
              </a:rPr>
              <a:t> </a:t>
            </a:r>
            <a:r>
              <a:rPr lang="mr-IN" sz="1600" u="sng" dirty="0">
                <a:solidFill>
                  <a:srgbClr val="A100A3"/>
                </a:solidFill>
                <a:latin typeface="Courier" charset="0"/>
                <a:ea typeface="Courier" charset="0"/>
                <a:cs typeface="Courier" charset="0"/>
              </a:rPr>
              <a:t>(</a:t>
            </a:r>
            <a:r>
              <a:rPr lang="mr-IN" sz="1600" u="sng" dirty="0" err="1">
                <a:solidFill>
                  <a:srgbClr val="C814C9"/>
                </a:solidFill>
                <a:latin typeface="Courier" charset="0"/>
                <a:ea typeface="Courier" charset="0"/>
                <a:cs typeface="Courier" charset="0"/>
              </a:rPr>
              <a:t>not</a:t>
            </a:r>
            <a:r>
              <a:rPr lang="mr-IN" sz="1600" u="sng" dirty="0">
                <a:solidFill>
                  <a:srgbClr val="C814C9"/>
                </a:solidFill>
                <a:latin typeface="Courier" charset="0"/>
                <a:ea typeface="Courier" charset="0"/>
                <a:cs typeface="Courier" charset="0"/>
              </a:rPr>
              <a:t> DRY</a:t>
            </a:r>
            <a:r>
              <a:rPr lang="mr-IN" sz="1600" u="sng" dirty="0">
                <a:solidFill>
                  <a:srgbClr val="A100A3"/>
                </a:solidFill>
                <a:latin typeface="Courier" charset="0"/>
                <a:ea typeface="Courier" charset="0"/>
                <a:cs typeface="Courier" charset="0"/>
              </a:rPr>
              <a:t>)</a:t>
            </a:r>
            <a:endParaRPr lang="mr-IN" sz="1600" u="sng" dirty="0">
              <a:solidFill>
                <a:srgbClr val="000000"/>
              </a:solidFill>
              <a:latin typeface="Courier" charset="0"/>
              <a:ea typeface="Courier" charset="0"/>
              <a:cs typeface="Courier" charset="0"/>
            </a:endParaRPr>
          </a:p>
          <a:p>
            <a:r>
              <a:rPr lang="mr-IN" sz="1600" u="sng" dirty="0">
                <a:solidFill>
                  <a:srgbClr val="2EAEBB"/>
                </a:solidFill>
                <a:latin typeface="Courier" charset="0"/>
                <a:ea typeface="Courier" charset="0"/>
                <a:cs typeface="Courier" charset="0"/>
              </a:rPr>
              <a:t>&lt;/</a:t>
            </a:r>
            <a:r>
              <a:rPr lang="mr-IN" sz="1600" u="sng" dirty="0" err="1">
                <a:solidFill>
                  <a:srgbClr val="C1651C"/>
                </a:solidFill>
                <a:latin typeface="Courier" charset="0"/>
                <a:ea typeface="Courier" charset="0"/>
                <a:cs typeface="Courier" charset="0"/>
              </a:rPr>
              <a:t>li</a:t>
            </a:r>
            <a:r>
              <a:rPr lang="mr-IN" sz="1600" u="sng" dirty="0">
                <a:solidFill>
                  <a:srgbClr val="2EAEBB"/>
                </a:solidFill>
                <a:latin typeface="Courier" charset="0"/>
                <a:ea typeface="Courier" charset="0"/>
                <a:cs typeface="Courier" charset="0"/>
              </a:rPr>
              <a:t>&gt;</a:t>
            </a:r>
            <a:endParaRPr lang="en-US" sz="1600" dirty="0">
              <a:solidFill>
                <a:srgbClr val="2EAEBB"/>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C814C9"/>
                </a:solidFill>
                <a:latin typeface="Courier" charset="0"/>
                <a:ea typeface="Courier" charset="0"/>
                <a:cs typeface="Courier" charset="0"/>
              </a:rPr>
              <a:t>    {% </a:t>
            </a:r>
            <a:r>
              <a:rPr lang="mr-IN" sz="1600" dirty="0" err="1">
                <a:solidFill>
                  <a:srgbClr val="C814C9"/>
                </a:solidFill>
                <a:latin typeface="Courier" charset="0"/>
                <a:ea typeface="Courier" charset="0"/>
                <a:cs typeface="Courier" charset="0"/>
              </a:rPr>
              <a:t>url</a:t>
            </a:r>
            <a:r>
              <a:rPr lang="mr-IN" sz="1600" dirty="0">
                <a:solidFill>
                  <a:srgbClr val="C814C9"/>
                </a:solidFill>
                <a:latin typeface="Courier" charset="0"/>
                <a:ea typeface="Courier" charset="0"/>
                <a:cs typeface="Courier" charset="0"/>
              </a:rPr>
              <a:t> '</a:t>
            </a:r>
            <a:r>
              <a:rPr lang="mr-IN" sz="1600" dirty="0" err="1">
                <a:solidFill>
                  <a:srgbClr val="C814C9"/>
                </a:solidFill>
                <a:latin typeface="Courier" charset="0"/>
                <a:ea typeface="Courier" charset="0"/>
                <a:cs typeface="Courier" charset="0"/>
              </a:rPr>
              <a:t>route:first-view</a:t>
            </a:r>
            <a:r>
              <a:rPr lang="mr-IN" sz="1600" dirty="0">
                <a:solidFill>
                  <a:srgbClr val="C814C9"/>
                </a:solidFill>
                <a:latin typeface="Courier" charset="0"/>
                <a:ea typeface="Courier" charset="0"/>
                <a:cs typeface="Courier" charset="0"/>
              </a:rPr>
              <a:t>' %}</a:t>
            </a:r>
            <a:endParaRPr lang="mr-IN"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url</a:t>
            </a:r>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route:first-view</a:t>
            </a:r>
            <a:r>
              <a:rPr lang="en-US" sz="1600" dirty="0">
                <a:solidFill>
                  <a:srgbClr val="C814C9"/>
                </a:solidFill>
                <a:latin typeface="Courier" charset="0"/>
                <a:ea typeface="Courier" charset="0"/>
                <a:cs typeface="Courier" charset="0"/>
              </a:rPr>
              <a:t>')</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C814C9"/>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a</a:t>
            </a:r>
            <a:r>
              <a:rPr lang="mr-IN" sz="1600" dirty="0">
                <a:solidFill>
                  <a:srgbClr val="2EAEBB"/>
                </a:solidFill>
                <a:latin typeface="Courier" charset="0"/>
                <a:ea typeface="Courier" charset="0"/>
                <a:cs typeface="Courier" charset="0"/>
              </a:rPr>
              <a:t> </a:t>
            </a:r>
            <a:r>
              <a:rPr lang="mr-IN" sz="1600" dirty="0" err="1">
                <a:solidFill>
                  <a:srgbClr val="2FB41D"/>
                </a:solidFill>
                <a:latin typeface="Courier" charset="0"/>
                <a:ea typeface="Courier" charset="0"/>
                <a:cs typeface="Courier" charset="0"/>
              </a:rPr>
              <a:t>href</a:t>
            </a:r>
            <a:r>
              <a:rPr lang="mr-IN" sz="1600" dirty="0">
                <a:solidFill>
                  <a:srgbClr val="2EAEBB"/>
                </a:solidFill>
                <a:latin typeface="Courier" charset="0"/>
                <a:ea typeface="Courier" charset="0"/>
                <a:cs typeface="Courier" charset="0"/>
              </a:rPr>
              <a:t>=</a:t>
            </a:r>
            <a:r>
              <a:rPr lang="mr-IN" sz="1600" dirty="0">
                <a:solidFill>
                  <a:srgbClr val="B42419"/>
                </a:solidFill>
                <a:latin typeface="Courier" charset="0"/>
                <a:ea typeface="Courier" charset="0"/>
                <a:cs typeface="Courier" charset="0"/>
              </a:rPr>
              <a:t>"{% </a:t>
            </a:r>
            <a:r>
              <a:rPr lang="mr-IN" sz="1600" dirty="0" err="1">
                <a:solidFill>
                  <a:srgbClr val="B42419"/>
                </a:solidFill>
                <a:latin typeface="Courier" charset="0"/>
                <a:ea typeface="Courier" charset="0"/>
                <a:cs typeface="Courier" charset="0"/>
              </a:rPr>
              <a:t>url</a:t>
            </a:r>
            <a:r>
              <a:rPr lang="mr-IN" sz="1600" dirty="0">
                <a:solidFill>
                  <a:srgbClr val="B42419"/>
                </a:solidFill>
                <a:latin typeface="Courier" charset="0"/>
                <a:ea typeface="Courier" charset="0"/>
                <a:cs typeface="Courier" charset="0"/>
              </a:rPr>
              <a:t> '</a:t>
            </a:r>
            <a:r>
              <a:rPr lang="mr-IN" sz="1600" dirty="0" err="1">
                <a:solidFill>
                  <a:srgbClr val="B42419"/>
                </a:solidFill>
                <a:latin typeface="Courier" charset="0"/>
                <a:ea typeface="Courier" charset="0"/>
                <a:cs typeface="Courier" charset="0"/>
              </a:rPr>
              <a:t>route:second-view</a:t>
            </a:r>
            <a:r>
              <a:rPr lang="mr-IN" sz="1600" dirty="0">
                <a:solidFill>
                  <a:srgbClr val="B42419"/>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en-US" sz="1600" dirty="0">
                <a:solidFill>
                  <a:srgbClr val="000000"/>
                </a:solidFill>
                <a:latin typeface="Courier" charset="0"/>
                <a:ea typeface="Courier" charset="0"/>
                <a:cs typeface="Courier" charset="0"/>
              </a:rPr>
              <a:t>    </a:t>
            </a:r>
            <a:r>
              <a:rPr lang="en-US" sz="1600" u="sng" dirty="0" err="1">
                <a:solidFill>
                  <a:srgbClr val="C814C9"/>
                </a:solidFill>
                <a:latin typeface="Courier" charset="0"/>
                <a:ea typeface="Courier" charset="0"/>
                <a:cs typeface="Courier" charset="0"/>
              </a:rPr>
              <a:t>url</a:t>
            </a:r>
            <a:r>
              <a:rPr lang="en-US" sz="1600" u="sng" dirty="0">
                <a:solidFill>
                  <a:srgbClr val="C814C9"/>
                </a:solidFill>
                <a:latin typeface="Courier" charset="0"/>
                <a:ea typeface="Courier" charset="0"/>
                <a:cs typeface="Courier" charset="0"/>
              </a:rPr>
              <a:t> '</a:t>
            </a:r>
            <a:r>
              <a:rPr lang="en-US" sz="1600" u="sng" dirty="0" err="1">
                <a:solidFill>
                  <a:srgbClr val="C814C9"/>
                </a:solidFill>
                <a:latin typeface="Courier" charset="0"/>
                <a:ea typeface="Courier" charset="0"/>
                <a:cs typeface="Courier" charset="0"/>
              </a:rPr>
              <a:t>route:second-view</a:t>
            </a:r>
            <a:r>
              <a:rPr lang="en-US" sz="1600" u="sng" dirty="0">
                <a:solidFill>
                  <a:srgbClr val="C814C9"/>
                </a:solidFill>
                <a:latin typeface="Courier" charset="0"/>
                <a:ea typeface="Courier" charset="0"/>
                <a:cs typeface="Courier" charset="0"/>
              </a:rPr>
              <a:t>'</a:t>
            </a:r>
            <a:r>
              <a:rPr lang="en-US" sz="1600" u="sng" dirty="0">
                <a:solidFill>
                  <a:srgbClr val="2EAEBB"/>
                </a:solidFill>
                <a:latin typeface="Courier" charset="0"/>
                <a:ea typeface="Courier" charset="0"/>
                <a:cs typeface="Courier" charset="0"/>
              </a:rPr>
              <a:t>&lt;/</a:t>
            </a:r>
            <a:r>
              <a:rPr lang="en-US" sz="1600" u="sng" dirty="0">
                <a:solidFill>
                  <a:srgbClr val="C1651C"/>
                </a:solidFill>
                <a:latin typeface="Courier" charset="0"/>
                <a:ea typeface="Courier" charset="0"/>
                <a:cs typeface="Courier" charset="0"/>
              </a:rPr>
              <a:t>a</a:t>
            </a:r>
            <a:r>
              <a:rPr lang="en-US" sz="1600" u="sng" dirty="0">
                <a:solidFill>
                  <a:srgbClr val="2EAEBB"/>
                </a:solidFill>
                <a:latin typeface="Courier" charset="0"/>
                <a:ea typeface="Courier" charset="0"/>
                <a:cs typeface="Courier" charset="0"/>
              </a:rPr>
              <a:t>&gt;</a:t>
            </a:r>
            <a:endParaRPr lang="en-US" sz="1600" u="sng" dirty="0">
              <a:solidFill>
                <a:srgbClr val="000000"/>
              </a:solidFill>
              <a:latin typeface="Courier" charset="0"/>
              <a:ea typeface="Courier" charset="0"/>
              <a:cs typeface="Courier" charset="0"/>
            </a:endParaRPr>
          </a:p>
          <a:p>
            <a:r>
              <a:rPr lang="mr-IN" sz="1600" u="sng" dirty="0">
                <a:solidFill>
                  <a:srgbClr val="2EAEBB"/>
                </a:solidFill>
                <a:latin typeface="Courier" charset="0"/>
                <a:ea typeface="Courier" charset="0"/>
                <a:cs typeface="Courier" charset="0"/>
              </a:rPr>
              <a:t>&lt;/</a:t>
            </a:r>
            <a:r>
              <a:rPr lang="mr-IN" sz="1600" u="sng" dirty="0" err="1">
                <a:solidFill>
                  <a:srgbClr val="C1651C"/>
                </a:solidFill>
                <a:latin typeface="Courier" charset="0"/>
                <a:ea typeface="Courier" charset="0"/>
                <a:cs typeface="Courier" charset="0"/>
              </a:rPr>
              <a:t>li</a:t>
            </a:r>
            <a:r>
              <a:rPr lang="mr-IN" sz="1600" u="sng" dirty="0">
                <a:solidFill>
                  <a:srgbClr val="2EAEBB"/>
                </a:solidFill>
                <a:latin typeface="Courier" charset="0"/>
                <a:ea typeface="Courier" charset="0"/>
                <a:cs typeface="Courier" charset="0"/>
              </a:rPr>
              <a:t>&gt;</a:t>
            </a:r>
            <a:endParaRPr lang="en-US" sz="1600" u="sng" dirty="0">
              <a:solidFill>
                <a:srgbClr val="2EAEBB"/>
              </a:solidFill>
              <a:latin typeface="Courier" charset="0"/>
              <a:ea typeface="Courier" charset="0"/>
              <a:cs typeface="Courier" charset="0"/>
            </a:endParaRPr>
          </a:p>
        </p:txBody>
      </p:sp>
      <p:sp>
        <p:nvSpPr>
          <p:cNvPr id="4" name="TextBox 3"/>
          <p:cNvSpPr txBox="1"/>
          <p:nvPr/>
        </p:nvSpPr>
        <p:spPr>
          <a:xfrm>
            <a:off x="635431" y="2121735"/>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sp>
        <p:nvSpPr>
          <p:cNvPr id="2" name="Title 1"/>
          <p:cNvSpPr>
            <a:spLocks noGrp="1"/>
          </p:cNvSpPr>
          <p:nvPr>
            <p:ph type="title"/>
          </p:nvPr>
        </p:nvSpPr>
        <p:spPr>
          <a:xfrm>
            <a:off x="8071644" y="4859633"/>
            <a:ext cx="3645075" cy="1325563"/>
          </a:xfrm>
        </p:spPr>
        <p:txBody>
          <a:bodyPr>
            <a:normAutofit fontScale="90000"/>
          </a:bodyPr>
          <a:lstStyle/>
          <a:p>
            <a:r>
              <a:rPr lang="en-US" dirty="0"/>
              <a:t>Using the </a:t>
            </a:r>
            <a:r>
              <a:rPr lang="en-US" dirty="0" err="1"/>
              <a:t>url</a:t>
            </a:r>
            <a:r>
              <a:rPr lang="en-US" dirty="0"/>
              <a:t> tag in a template</a:t>
            </a:r>
          </a:p>
        </p:txBody>
      </p:sp>
      <p:sp>
        <p:nvSpPr>
          <p:cNvPr id="5" name="Rectangle 4"/>
          <p:cNvSpPr/>
          <p:nvPr/>
        </p:nvSpPr>
        <p:spPr>
          <a:xfrm>
            <a:off x="8347322" y="2540190"/>
            <a:ext cx="2735749" cy="584775"/>
          </a:xfrm>
          <a:prstGeom prst="rect">
            <a:avLst/>
          </a:prstGeom>
        </p:spPr>
        <p:txBody>
          <a:bodyPr wrap="none">
            <a:spAutoFit/>
          </a:bodyPr>
          <a:lstStyle/>
          <a:p>
            <a:r>
              <a:rPr lang="en-US" sz="3200" dirty="0" err="1">
                <a:solidFill>
                  <a:srgbClr val="FF40FF"/>
                </a:solidFill>
              </a:rPr>
              <a:t>route</a:t>
            </a:r>
            <a:r>
              <a:rPr lang="en-US" sz="3200" dirty="0" err="1"/>
              <a:t>:</a:t>
            </a:r>
            <a:r>
              <a:rPr lang="en-US" sz="3200" dirty="0" err="1">
                <a:solidFill>
                  <a:srgbClr val="00B0F0"/>
                </a:solidFill>
              </a:rPr>
              <a:t>first-view</a:t>
            </a:r>
            <a:endParaRPr lang="en-US" sz="3200" dirty="0">
              <a:solidFill>
                <a:srgbClr val="00B0F0"/>
              </a:solidFill>
            </a:endParaRPr>
          </a:p>
        </p:txBody>
      </p:sp>
      <p:sp>
        <p:nvSpPr>
          <p:cNvPr id="6" name="TextBox 5"/>
          <p:cNvSpPr txBox="1"/>
          <p:nvPr/>
        </p:nvSpPr>
        <p:spPr>
          <a:xfrm>
            <a:off x="8071644" y="3432285"/>
            <a:ext cx="1396985" cy="707886"/>
          </a:xfrm>
          <a:prstGeom prst="rect">
            <a:avLst/>
          </a:prstGeom>
          <a:noFill/>
        </p:spPr>
        <p:txBody>
          <a:bodyPr wrap="none" rtlCol="0">
            <a:spAutoFit/>
          </a:bodyPr>
          <a:lstStyle/>
          <a:p>
            <a:pPr algn="ctr"/>
            <a:r>
              <a:rPr lang="en-US" sz="2000" dirty="0">
                <a:solidFill>
                  <a:srgbClr val="FF40FF"/>
                </a:solidFill>
              </a:rPr>
              <a:t>application </a:t>
            </a:r>
          </a:p>
          <a:p>
            <a:pPr algn="ctr"/>
            <a:r>
              <a:rPr lang="en-US" sz="2000" dirty="0">
                <a:solidFill>
                  <a:srgbClr val="FF40FF"/>
                </a:solidFill>
              </a:rPr>
              <a:t>name</a:t>
            </a:r>
          </a:p>
        </p:txBody>
      </p:sp>
      <p:sp>
        <p:nvSpPr>
          <p:cNvPr id="7" name="TextBox 6"/>
          <p:cNvSpPr txBox="1"/>
          <p:nvPr/>
        </p:nvSpPr>
        <p:spPr>
          <a:xfrm>
            <a:off x="10306897" y="3467484"/>
            <a:ext cx="776174" cy="707886"/>
          </a:xfrm>
          <a:prstGeom prst="rect">
            <a:avLst/>
          </a:prstGeom>
          <a:noFill/>
        </p:spPr>
        <p:txBody>
          <a:bodyPr wrap="none" rtlCol="0">
            <a:spAutoFit/>
          </a:bodyPr>
          <a:lstStyle/>
          <a:p>
            <a:pPr algn="ctr"/>
            <a:r>
              <a:rPr lang="en-US" sz="2000" dirty="0">
                <a:solidFill>
                  <a:srgbClr val="00B0F0"/>
                </a:solidFill>
              </a:rPr>
              <a:t>view</a:t>
            </a:r>
          </a:p>
          <a:p>
            <a:pPr algn="ctr"/>
            <a:r>
              <a:rPr lang="en-US" sz="2000" dirty="0">
                <a:solidFill>
                  <a:srgbClr val="00B0F0"/>
                </a:solidFill>
              </a:rPr>
              <a:t>name</a:t>
            </a:r>
          </a:p>
        </p:txBody>
      </p:sp>
      <p:sp>
        <p:nvSpPr>
          <p:cNvPr id="8" name="Rectangle 7"/>
          <p:cNvSpPr/>
          <p:nvPr/>
        </p:nvSpPr>
        <p:spPr>
          <a:xfrm>
            <a:off x="630263" y="746888"/>
            <a:ext cx="6921335" cy="1200329"/>
          </a:xfrm>
          <a:prstGeom prst="rect">
            <a:avLst/>
          </a:prstGeom>
          <a:solidFill>
            <a:schemeClr val="tx1"/>
          </a:solidFill>
        </p:spPr>
        <p:txBody>
          <a:bodyPr wrap="square">
            <a:spAutoFit/>
          </a:bodyPr>
          <a:lstStyle/>
          <a:p>
            <a:r>
              <a:rPr lang="en-US" sz="1200" dirty="0" err="1">
                <a:solidFill>
                  <a:srgbClr val="000000"/>
                </a:solidFill>
                <a:latin typeface="Courier" charset="0"/>
                <a:ea typeface="Courier" charset="0"/>
                <a:cs typeface="Courier" charset="0"/>
              </a:rPr>
              <a:t>app_name</a:t>
            </a:r>
            <a:r>
              <a:rPr lang="en-US" sz="1200" dirty="0">
                <a:solidFill>
                  <a:srgbClr val="000000"/>
                </a:solidFill>
                <a:latin typeface="Courier" charset="0"/>
                <a:ea typeface="Courier" charset="0"/>
                <a:cs typeface="Courier" charset="0"/>
              </a:rPr>
              <a:t> = </a:t>
            </a:r>
            <a:r>
              <a:rPr lang="en-US" sz="1200" dirty="0">
                <a:solidFill>
                  <a:srgbClr val="B42419"/>
                </a:solidFill>
                <a:latin typeface="Courier" charset="0"/>
                <a:ea typeface="Courier" charset="0"/>
                <a:cs typeface="Courier" charset="0"/>
              </a:rPr>
              <a:t>'</a:t>
            </a:r>
            <a:r>
              <a:rPr lang="en-US" sz="1200" dirty="0">
                <a:solidFill>
                  <a:srgbClr val="FF40FF"/>
                </a:solidFill>
                <a:latin typeface="Courier" charset="0"/>
                <a:ea typeface="Courier" charset="0"/>
                <a:cs typeface="Courier" charset="0"/>
              </a:rPr>
              <a:t>route</a:t>
            </a:r>
            <a:r>
              <a:rPr lang="en-US" sz="1200" dirty="0">
                <a:solidFill>
                  <a:srgbClr val="B42419"/>
                </a:solidFill>
                <a:latin typeface="Courier" charset="0"/>
                <a:ea typeface="Courier" charset="0"/>
                <a:cs typeface="Courier" charset="0"/>
              </a:rPr>
              <a:t>'</a:t>
            </a:r>
            <a:endParaRPr lang="en-US" sz="1200" dirty="0">
              <a:solidFill>
                <a:srgbClr val="000000"/>
              </a:solidFill>
              <a:latin typeface="Courier" charset="0"/>
              <a:ea typeface="Courier" charset="0"/>
              <a:cs typeface="Courier" charset="0"/>
            </a:endParaRPr>
          </a:p>
          <a:p>
            <a:r>
              <a:rPr lang="en-US" sz="1200" dirty="0" err="1">
                <a:solidFill>
                  <a:srgbClr val="000000"/>
                </a:solidFill>
                <a:latin typeface="Courier" charset="0"/>
                <a:ea typeface="Courier" charset="0"/>
                <a:cs typeface="Courier" charset="0"/>
              </a:rPr>
              <a:t>urlpatterns</a:t>
            </a:r>
            <a:r>
              <a:rPr lang="en-US" sz="1200" dirty="0">
                <a:solidFill>
                  <a:srgbClr val="000000"/>
                </a:solidFill>
                <a:latin typeface="Courier" charset="0"/>
                <a:ea typeface="Courier" charset="0"/>
                <a:cs typeface="Courier" charset="0"/>
              </a:rPr>
              <a:t> = [</a:t>
            </a:r>
          </a:p>
          <a:p>
            <a:r>
              <a:rPr lang="en-US" sz="1200" dirty="0">
                <a:solidFill>
                  <a:srgbClr val="000000"/>
                </a:solidFill>
                <a:latin typeface="Courier" charset="0"/>
                <a:ea typeface="Courier" charset="0"/>
                <a:cs typeface="Courier" charset="0"/>
              </a:rPr>
              <a:t>    path(</a:t>
            </a:r>
            <a:r>
              <a:rPr lang="en-US" sz="1200" dirty="0">
                <a:solidFill>
                  <a:srgbClr val="B42419"/>
                </a:solidFill>
                <a:latin typeface="Courier" charset="0"/>
                <a:ea typeface="Courier" charset="0"/>
                <a:cs typeface="Courier" charset="0"/>
              </a:rPr>
              <a:t>''</a:t>
            </a:r>
            <a:r>
              <a:rPr lang="en-US" sz="1200" dirty="0">
                <a:solidFill>
                  <a:srgbClr val="000000"/>
                </a:solidFill>
                <a:latin typeface="Courier" charset="0"/>
                <a:ea typeface="Courier" charset="0"/>
                <a:cs typeface="Courier" charset="0"/>
              </a:rPr>
              <a:t>, </a:t>
            </a:r>
            <a:r>
              <a:rPr lang="en-US" sz="1200" dirty="0" err="1">
                <a:solidFill>
                  <a:srgbClr val="000000"/>
                </a:solidFill>
                <a:latin typeface="Courier" charset="0"/>
                <a:ea typeface="Courier" charset="0"/>
                <a:cs typeface="Courier" charset="0"/>
              </a:rPr>
              <a:t>TemplateView.as_view</a:t>
            </a:r>
            <a:r>
              <a:rPr lang="en-US" sz="1200" dirty="0">
                <a:solidFill>
                  <a:srgbClr val="000000"/>
                </a:solidFill>
                <a:latin typeface="Courier" charset="0"/>
                <a:ea typeface="Courier" charset="0"/>
                <a:cs typeface="Courier" charset="0"/>
              </a:rPr>
              <a:t>(</a:t>
            </a:r>
            <a:r>
              <a:rPr lang="en-US" sz="1200" dirty="0" err="1">
                <a:solidFill>
                  <a:srgbClr val="000000"/>
                </a:solidFill>
                <a:latin typeface="Courier" charset="0"/>
                <a:ea typeface="Courier" charset="0"/>
                <a:cs typeface="Courier" charset="0"/>
              </a:rPr>
              <a:t>template_name</a:t>
            </a:r>
            <a:r>
              <a:rPr lang="en-US" sz="1200" dirty="0">
                <a:solidFill>
                  <a:srgbClr val="000000"/>
                </a:solidFill>
                <a:latin typeface="Courier" charset="0"/>
                <a:ea typeface="Courier" charset="0"/>
                <a:cs typeface="Courier" charset="0"/>
              </a:rPr>
              <a:t>=</a:t>
            </a:r>
            <a:r>
              <a:rPr lang="en-US" sz="1200" dirty="0">
                <a:solidFill>
                  <a:srgbClr val="B42419"/>
                </a:solidFill>
                <a:latin typeface="Courier" charset="0"/>
                <a:ea typeface="Courier" charset="0"/>
                <a:cs typeface="Courier" charset="0"/>
              </a:rPr>
              <a:t>'route/</a:t>
            </a:r>
            <a:r>
              <a:rPr lang="en-US" sz="1200" dirty="0" err="1">
                <a:solidFill>
                  <a:srgbClr val="B42419"/>
                </a:solidFill>
                <a:latin typeface="Courier" charset="0"/>
                <a:ea typeface="Courier" charset="0"/>
                <a:cs typeface="Courier" charset="0"/>
              </a:rPr>
              <a:t>main.html</a:t>
            </a:r>
            <a:r>
              <a:rPr lang="en-US" sz="1200" dirty="0">
                <a:solidFill>
                  <a:srgbClr val="B42419"/>
                </a:solidFill>
                <a:latin typeface="Courier" charset="0"/>
                <a:ea typeface="Courier" charset="0"/>
                <a:cs typeface="Courier" charset="0"/>
              </a:rPr>
              <a:t>'</a:t>
            </a:r>
            <a:r>
              <a:rPr lang="en-US" sz="1200" dirty="0">
                <a:solidFill>
                  <a:srgbClr val="000000"/>
                </a:solidFill>
                <a:latin typeface="Courier" charset="0"/>
                <a:ea typeface="Courier" charset="0"/>
                <a:cs typeface="Courier" charset="0"/>
              </a:rPr>
              <a:t>)),</a:t>
            </a:r>
          </a:p>
          <a:p>
            <a:r>
              <a:rPr lang="en-US" sz="1200" dirty="0">
                <a:solidFill>
                  <a:srgbClr val="000000"/>
                </a:solidFill>
                <a:latin typeface="Courier" charset="0"/>
                <a:ea typeface="Courier" charset="0"/>
                <a:cs typeface="Courier" charset="0"/>
              </a:rPr>
              <a:t>    path(</a:t>
            </a:r>
            <a:r>
              <a:rPr lang="en-US" sz="1200" dirty="0">
                <a:solidFill>
                  <a:srgbClr val="B42419"/>
                </a:solidFill>
                <a:latin typeface="Courier" charset="0"/>
                <a:ea typeface="Courier" charset="0"/>
                <a:cs typeface="Courier" charset="0"/>
              </a:rPr>
              <a:t>'first'</a:t>
            </a:r>
            <a:r>
              <a:rPr lang="en-US" sz="1200" dirty="0">
                <a:solidFill>
                  <a:srgbClr val="000000"/>
                </a:solidFill>
                <a:latin typeface="Courier" charset="0"/>
                <a:ea typeface="Courier" charset="0"/>
                <a:cs typeface="Courier" charset="0"/>
              </a:rPr>
              <a:t>, </a:t>
            </a:r>
            <a:r>
              <a:rPr lang="en-US" sz="1200" dirty="0" err="1">
                <a:solidFill>
                  <a:srgbClr val="000000"/>
                </a:solidFill>
                <a:latin typeface="Courier" charset="0"/>
                <a:ea typeface="Courier" charset="0"/>
                <a:cs typeface="Courier" charset="0"/>
              </a:rPr>
              <a:t>views.FirstView.as_view</a:t>
            </a:r>
            <a:r>
              <a:rPr lang="en-US" sz="1200" dirty="0">
                <a:solidFill>
                  <a:srgbClr val="000000"/>
                </a:solidFill>
                <a:latin typeface="Courier" charset="0"/>
                <a:ea typeface="Courier" charset="0"/>
                <a:cs typeface="Courier" charset="0"/>
              </a:rPr>
              <a:t>(), name=</a:t>
            </a:r>
            <a:r>
              <a:rPr lang="en-US" sz="1200" dirty="0">
                <a:solidFill>
                  <a:srgbClr val="B42419"/>
                </a:solidFill>
                <a:latin typeface="Courier" charset="0"/>
                <a:ea typeface="Courier" charset="0"/>
                <a:cs typeface="Courier" charset="0"/>
              </a:rPr>
              <a:t>'</a:t>
            </a:r>
            <a:r>
              <a:rPr lang="en-US" sz="1200" dirty="0">
                <a:solidFill>
                  <a:srgbClr val="00B0F0"/>
                </a:solidFill>
                <a:latin typeface="Courier" charset="0"/>
                <a:ea typeface="Courier" charset="0"/>
                <a:cs typeface="Courier" charset="0"/>
              </a:rPr>
              <a:t>first-view</a:t>
            </a:r>
            <a:r>
              <a:rPr lang="en-US" sz="1200" dirty="0">
                <a:solidFill>
                  <a:srgbClr val="B42419"/>
                </a:solidFill>
                <a:latin typeface="Courier" charset="0"/>
                <a:ea typeface="Courier" charset="0"/>
                <a:cs typeface="Courier" charset="0"/>
              </a:rPr>
              <a:t>'</a:t>
            </a:r>
            <a:r>
              <a:rPr lang="en-US" sz="1200" dirty="0">
                <a:solidFill>
                  <a:srgbClr val="000000"/>
                </a:solidFill>
                <a:latin typeface="Courier" charset="0"/>
                <a:ea typeface="Courier" charset="0"/>
                <a:cs typeface="Courier" charset="0"/>
              </a:rPr>
              <a:t>),</a:t>
            </a:r>
          </a:p>
          <a:p>
            <a:r>
              <a:rPr lang="en-US" sz="1200" dirty="0">
                <a:solidFill>
                  <a:srgbClr val="000000"/>
                </a:solidFill>
                <a:latin typeface="Courier" charset="0"/>
                <a:ea typeface="Courier" charset="0"/>
                <a:cs typeface="Courier" charset="0"/>
              </a:rPr>
              <a:t>    path(</a:t>
            </a:r>
            <a:r>
              <a:rPr lang="en-US" sz="1200" dirty="0">
                <a:solidFill>
                  <a:srgbClr val="B42419"/>
                </a:solidFill>
                <a:latin typeface="Courier" charset="0"/>
                <a:ea typeface="Courier" charset="0"/>
                <a:cs typeface="Courier" charset="0"/>
              </a:rPr>
              <a:t>'second'</a:t>
            </a:r>
            <a:r>
              <a:rPr lang="en-US" sz="1200" dirty="0">
                <a:solidFill>
                  <a:srgbClr val="000000"/>
                </a:solidFill>
                <a:latin typeface="Courier" charset="0"/>
                <a:ea typeface="Courier" charset="0"/>
                <a:cs typeface="Courier" charset="0"/>
              </a:rPr>
              <a:t>, </a:t>
            </a:r>
            <a:r>
              <a:rPr lang="en-US" sz="1200" dirty="0" err="1">
                <a:solidFill>
                  <a:srgbClr val="000000"/>
                </a:solidFill>
                <a:latin typeface="Courier" charset="0"/>
                <a:ea typeface="Courier" charset="0"/>
                <a:cs typeface="Courier" charset="0"/>
              </a:rPr>
              <a:t>views.SecondView.as_view</a:t>
            </a:r>
            <a:r>
              <a:rPr lang="en-US" sz="1200" dirty="0">
                <a:solidFill>
                  <a:srgbClr val="000000"/>
                </a:solidFill>
                <a:latin typeface="Courier" charset="0"/>
                <a:ea typeface="Courier" charset="0"/>
                <a:cs typeface="Courier" charset="0"/>
              </a:rPr>
              <a:t>(), name=</a:t>
            </a:r>
            <a:r>
              <a:rPr lang="en-US" sz="1200" dirty="0">
                <a:solidFill>
                  <a:srgbClr val="B42419"/>
                </a:solidFill>
                <a:latin typeface="Courier" charset="0"/>
                <a:ea typeface="Courier" charset="0"/>
                <a:cs typeface="Courier" charset="0"/>
              </a:rPr>
              <a:t>'second-view'</a:t>
            </a:r>
            <a:r>
              <a:rPr lang="en-US" sz="1200" dirty="0">
                <a:solidFill>
                  <a:srgbClr val="000000"/>
                </a:solidFill>
                <a:latin typeface="Courier" charset="0"/>
                <a:ea typeface="Courier" charset="0"/>
                <a:cs typeface="Courier" charset="0"/>
              </a:rPr>
              <a:t>),</a:t>
            </a:r>
          </a:p>
          <a:p>
            <a:r>
              <a:rPr lang="en-US" sz="1200" dirty="0">
                <a:solidFill>
                  <a:srgbClr val="000000"/>
                </a:solidFill>
                <a:latin typeface="Courier" charset="0"/>
                <a:ea typeface="Courier" charset="0"/>
                <a:cs typeface="Courier" charset="0"/>
              </a:rPr>
              <a:t>]</a:t>
            </a:r>
            <a:endParaRPr lang="en-US" sz="1200" dirty="0">
              <a:solidFill>
                <a:srgbClr val="000000"/>
              </a:solidFill>
              <a:effectLst/>
              <a:latin typeface="Courier" charset="0"/>
              <a:ea typeface="Courier" charset="0"/>
              <a:cs typeface="Courier" charset="0"/>
            </a:endParaRPr>
          </a:p>
        </p:txBody>
      </p:sp>
      <p:sp>
        <p:nvSpPr>
          <p:cNvPr id="9" name="Rectangle 8"/>
          <p:cNvSpPr/>
          <p:nvPr/>
        </p:nvSpPr>
        <p:spPr>
          <a:xfrm>
            <a:off x="7775909" y="746888"/>
            <a:ext cx="2745752" cy="369332"/>
          </a:xfrm>
          <a:prstGeom prst="rect">
            <a:avLst/>
          </a:prstGeom>
        </p:spPr>
        <p:txBody>
          <a:bodyPr wrap="none">
            <a:spAutoFit/>
          </a:bodyPr>
          <a:lstStyle/>
          <a:p>
            <a:r>
              <a:rPr lang="en-US" dirty="0">
                <a:solidFill>
                  <a:srgbClr val="FFFF00"/>
                </a:solidFill>
              </a:rPr>
              <a:t>dj4e-samples/route/</a:t>
            </a:r>
            <a:r>
              <a:rPr lang="en-US" dirty="0" err="1">
                <a:solidFill>
                  <a:srgbClr val="FFFF00"/>
                </a:solidFill>
              </a:rPr>
              <a:t>urls.py</a:t>
            </a:r>
            <a:endParaRPr lang="en-US" dirty="0"/>
          </a:p>
        </p:txBody>
      </p:sp>
    </p:spTree>
    <p:extLst>
      <p:ext uri="{BB962C8B-B14F-4D97-AF65-F5344CB8AC3E}">
        <p14:creationId xmlns:p14="http://schemas.microsoft.com/office/powerpoint/2010/main" val="19301170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F2890C54-6B0D-A44F-9F8D-327BBAEF985E}"/>
              </a:ext>
            </a:extLst>
          </p:cNvPr>
          <p:cNvSpPr>
            <a:spLocks noGrp="1"/>
          </p:cNvSpPr>
          <p:nvPr>
            <p:ph type="title" idx="4294967295"/>
          </p:nvPr>
        </p:nvSpPr>
        <p:spPr/>
        <p:txBody>
          <a:bodyPr/>
          <a:lstStyle/>
          <a:p>
            <a:r>
              <a:rPr lang="en-US" altLang="zh-CN" dirty="0">
                <a:solidFill>
                  <a:schemeClr val="bg1"/>
                </a:solidFill>
              </a:rPr>
              <a:t>URLs</a:t>
            </a:r>
            <a:endParaRPr lang="en-US" dirty="0">
              <a:solidFill>
                <a:schemeClr val="bg1"/>
              </a:solidFill>
            </a:endParaRPr>
          </a:p>
        </p:txBody>
      </p:sp>
      <p:sp>
        <p:nvSpPr>
          <p:cNvPr id="3" name="Rectangle 2"/>
          <p:cNvSpPr/>
          <p:nvPr/>
        </p:nvSpPr>
        <p:spPr>
          <a:xfrm>
            <a:off x="630263" y="1812382"/>
            <a:ext cx="4979229" cy="2677656"/>
          </a:xfrm>
          <a:prstGeom prst="rect">
            <a:avLst/>
          </a:prstGeom>
          <a:solidFill>
            <a:schemeClr val="tx1"/>
          </a:solidFill>
        </p:spPr>
        <p:txBody>
          <a:bodyPr wrap="square">
            <a:spAutoFit/>
          </a:bodyPr>
          <a:lstStyle/>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li</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en-US" sz="1400" dirty="0">
                <a:solidFill>
                  <a:srgbClr val="C814C9"/>
                </a:solidFill>
                <a:latin typeface="Courier" charset="0"/>
                <a:ea typeface="Courier" charset="0"/>
                <a:cs typeface="Courier" charset="0"/>
              </a:rPr>
              <a:t>    </a:t>
            </a:r>
            <a:r>
              <a:rPr lang="en-US" sz="1400" dirty="0">
                <a:solidFill>
                  <a:srgbClr val="2EAEBB"/>
                </a:solidFill>
                <a:latin typeface="Courier" charset="0"/>
                <a:ea typeface="Courier" charset="0"/>
                <a:cs typeface="Courier" charset="0"/>
              </a:rPr>
              <a:t>&lt;</a:t>
            </a:r>
            <a:r>
              <a:rPr lang="en-US" sz="1400" dirty="0">
                <a:solidFill>
                  <a:srgbClr val="C1651C"/>
                </a:solidFill>
                <a:latin typeface="Courier" charset="0"/>
                <a:ea typeface="Courier" charset="0"/>
                <a:cs typeface="Courier" charset="0"/>
              </a:rPr>
              <a:t>a</a:t>
            </a:r>
            <a:r>
              <a:rPr lang="en-US" sz="1400" dirty="0">
                <a:solidFill>
                  <a:srgbClr val="2EAEBB"/>
                </a:solidFill>
                <a:latin typeface="Courier" charset="0"/>
                <a:ea typeface="Courier" charset="0"/>
                <a:cs typeface="Courier" charset="0"/>
              </a:rPr>
              <a:t> </a:t>
            </a:r>
            <a:r>
              <a:rPr lang="en-US" sz="1400" dirty="0" err="1">
                <a:solidFill>
                  <a:srgbClr val="2FB41D"/>
                </a:solidFill>
                <a:latin typeface="Courier" charset="0"/>
                <a:ea typeface="Courier" charset="0"/>
                <a:cs typeface="Courier" charset="0"/>
              </a:rPr>
              <a:t>href</a:t>
            </a:r>
            <a:r>
              <a:rPr lang="en-US" sz="1400" dirty="0">
                <a:solidFill>
                  <a:srgbClr val="2EAEBB"/>
                </a:solidFill>
                <a:latin typeface="Courier" charset="0"/>
                <a:ea typeface="Courier" charset="0"/>
                <a:cs typeface="Courier" charset="0"/>
              </a:rPr>
              <a:t>=</a:t>
            </a:r>
            <a:r>
              <a:rPr lang="en-US" sz="1400" dirty="0">
                <a:solidFill>
                  <a:srgbClr val="B42419"/>
                </a:solidFill>
                <a:latin typeface="Courier" charset="0"/>
                <a:ea typeface="Courier" charset="0"/>
                <a:cs typeface="Courier" charset="0"/>
              </a:rPr>
              <a:t>"/route/second-view"</a:t>
            </a:r>
            <a:r>
              <a:rPr lang="en-US" sz="1400" dirty="0">
                <a:solidFill>
                  <a:srgbClr val="2EAEBB"/>
                </a:solidFill>
                <a:latin typeface="Courier" charset="0"/>
                <a:ea typeface="Courier" charset="0"/>
                <a:cs typeface="Courier" charset="0"/>
              </a:rPr>
              <a:t>&gt;</a:t>
            </a:r>
            <a:endParaRPr lang="en-US" sz="1400" dirty="0">
              <a:solidFill>
                <a:srgbClr val="000000"/>
              </a:solidFill>
              <a:latin typeface="Courier" charset="0"/>
              <a:ea typeface="Courier" charset="0"/>
              <a:cs typeface="Courier" charset="0"/>
            </a:endParaRPr>
          </a:p>
          <a:p>
            <a:r>
              <a:rPr lang="mr-IN" sz="1400" dirty="0">
                <a:solidFill>
                  <a:srgbClr val="000000"/>
                </a:solidFill>
                <a:latin typeface="Courier" charset="0"/>
                <a:ea typeface="Courier" charset="0"/>
                <a:cs typeface="Courier" charset="0"/>
              </a:rPr>
              <a:t>    </a:t>
            </a:r>
            <a:r>
              <a:rPr lang="mr-IN" sz="1400" u="sng" dirty="0" err="1">
                <a:solidFill>
                  <a:srgbClr val="C814C9"/>
                </a:solidFill>
                <a:latin typeface="Courier" charset="0"/>
                <a:ea typeface="Courier" charset="0"/>
                <a:cs typeface="Courier" charset="0"/>
              </a:rPr>
              <a:t>hard-coded</a:t>
            </a:r>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a</a:t>
            </a:r>
            <a:r>
              <a:rPr lang="mr-IN" sz="1400" u="sng" dirty="0">
                <a:solidFill>
                  <a:srgbClr val="2EAEBB"/>
                </a:solidFill>
                <a:latin typeface="Courier" charset="0"/>
                <a:ea typeface="Courier" charset="0"/>
                <a:cs typeface="Courier" charset="0"/>
              </a:rPr>
              <a:t>&gt;</a:t>
            </a:r>
            <a:r>
              <a:rPr lang="mr-IN" sz="1400" u="sng" dirty="0">
                <a:solidFill>
                  <a:srgbClr val="C814C9"/>
                </a:solidFill>
                <a:latin typeface="Courier" charset="0"/>
                <a:ea typeface="Courier" charset="0"/>
                <a:cs typeface="Courier" charset="0"/>
              </a:rPr>
              <a:t> </a:t>
            </a:r>
            <a:r>
              <a:rPr lang="mr-IN" sz="1400" u="sng" dirty="0">
                <a:solidFill>
                  <a:srgbClr val="A100A3"/>
                </a:solidFill>
                <a:latin typeface="Courier" charset="0"/>
                <a:ea typeface="Courier" charset="0"/>
                <a:cs typeface="Courier" charset="0"/>
              </a:rPr>
              <a:t>(</a:t>
            </a:r>
            <a:r>
              <a:rPr lang="mr-IN" sz="1400" u="sng" dirty="0" err="1">
                <a:solidFill>
                  <a:srgbClr val="C814C9"/>
                </a:solidFill>
                <a:latin typeface="Courier" charset="0"/>
                <a:ea typeface="Courier" charset="0"/>
                <a:cs typeface="Courier" charset="0"/>
              </a:rPr>
              <a:t>not</a:t>
            </a:r>
            <a:r>
              <a:rPr lang="mr-IN" sz="1400" u="sng" dirty="0">
                <a:solidFill>
                  <a:srgbClr val="C814C9"/>
                </a:solidFill>
                <a:latin typeface="Courier" charset="0"/>
                <a:ea typeface="Courier" charset="0"/>
                <a:cs typeface="Courier" charset="0"/>
              </a:rPr>
              <a:t> DRY</a:t>
            </a:r>
            <a:r>
              <a:rPr lang="mr-IN" sz="1400" u="sng" dirty="0">
                <a:solidFill>
                  <a:srgbClr val="A100A3"/>
                </a:solidFill>
                <a:latin typeface="Courier" charset="0"/>
                <a:ea typeface="Courier" charset="0"/>
                <a:cs typeface="Courier" charset="0"/>
              </a:rPr>
              <a: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en-US" sz="1400" dirty="0">
              <a:solidFill>
                <a:srgbClr val="2EAEBB"/>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li</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C814C9"/>
                </a:solidFill>
                <a:latin typeface="Courier" charset="0"/>
                <a:ea typeface="Courier" charset="0"/>
                <a:cs typeface="Courier" charset="0"/>
              </a:rPr>
              <a:t>    {% </a:t>
            </a:r>
            <a:r>
              <a:rPr lang="mr-IN" sz="1400" dirty="0" err="1">
                <a:solidFill>
                  <a:srgbClr val="C814C9"/>
                </a:solidFill>
                <a:latin typeface="Courier" charset="0"/>
                <a:ea typeface="Courier" charset="0"/>
                <a:cs typeface="Courier" charset="0"/>
              </a:rPr>
              <a:t>url</a:t>
            </a:r>
            <a:r>
              <a:rPr lang="mr-IN" sz="1400" dirty="0">
                <a:solidFill>
                  <a:srgbClr val="C814C9"/>
                </a:solidFill>
                <a:latin typeface="Courier" charset="0"/>
                <a:ea typeface="Courier" charset="0"/>
                <a:cs typeface="Courier" charset="0"/>
              </a:rPr>
              <a:t> '</a:t>
            </a:r>
            <a:r>
              <a:rPr lang="mr-IN" sz="1400" dirty="0" err="1">
                <a:solidFill>
                  <a:srgbClr val="C814C9"/>
                </a:solidFill>
                <a:latin typeface="Courier" charset="0"/>
                <a:ea typeface="Courier" charset="0"/>
                <a:cs typeface="Courier" charset="0"/>
              </a:rPr>
              <a:t>route:first-view</a:t>
            </a:r>
            <a:r>
              <a:rPr lang="mr-IN" sz="1400" dirty="0">
                <a:solidFill>
                  <a:srgbClr val="C814C9"/>
                </a:solidFill>
                <a:latin typeface="Courier" charset="0"/>
                <a:ea typeface="Courier" charset="0"/>
                <a:cs typeface="Courier" charset="0"/>
              </a:rPr>
              <a:t>' %}</a:t>
            </a:r>
            <a:endParaRPr lang="mr-IN" sz="1400" dirty="0">
              <a:solidFill>
                <a:srgbClr val="000000"/>
              </a:solidFill>
              <a:latin typeface="Courier" charset="0"/>
              <a:ea typeface="Courier" charset="0"/>
              <a:cs typeface="Courier" charset="0"/>
            </a:endParaRPr>
          </a:p>
          <a:p>
            <a:r>
              <a:rPr lang="en-US" sz="1400" dirty="0">
                <a:solidFill>
                  <a:srgbClr val="C814C9"/>
                </a:solidFill>
                <a:latin typeface="Courier" charset="0"/>
                <a:ea typeface="Courier" charset="0"/>
                <a:cs typeface="Courier" charset="0"/>
              </a:rPr>
              <a:t>    (</a:t>
            </a:r>
            <a:r>
              <a:rPr lang="en-US" sz="1400" dirty="0" err="1">
                <a:solidFill>
                  <a:srgbClr val="C814C9"/>
                </a:solidFill>
                <a:latin typeface="Courier" charset="0"/>
                <a:ea typeface="Courier" charset="0"/>
                <a:cs typeface="Courier" charset="0"/>
              </a:rPr>
              <a:t>url</a:t>
            </a:r>
            <a:r>
              <a:rPr lang="en-US" sz="1400" dirty="0">
                <a:solidFill>
                  <a:srgbClr val="C814C9"/>
                </a:solidFill>
                <a:latin typeface="Courier" charset="0"/>
                <a:ea typeface="Courier" charset="0"/>
                <a:cs typeface="Courier" charset="0"/>
              </a:rPr>
              <a:t> '</a:t>
            </a:r>
            <a:r>
              <a:rPr lang="en-US" sz="1400" dirty="0" err="1">
                <a:solidFill>
                  <a:srgbClr val="C814C9"/>
                </a:solidFill>
                <a:latin typeface="Courier" charset="0"/>
                <a:ea typeface="Courier" charset="0"/>
                <a:cs typeface="Courier" charset="0"/>
              </a:rPr>
              <a:t>route:first-view</a:t>
            </a:r>
            <a:r>
              <a:rPr lang="en-US" sz="1400" dirty="0">
                <a:solidFill>
                  <a:srgbClr val="C814C9"/>
                </a:solidFill>
                <a:latin typeface="Courier" charset="0"/>
                <a:ea typeface="Courier" charset="0"/>
                <a:cs typeface="Courier" charset="0"/>
              </a:rPr>
              <a:t>')</a:t>
            </a:r>
            <a:endParaRPr lang="en-US" sz="1400" dirty="0">
              <a:solidFill>
                <a:srgbClr val="000000"/>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li</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li</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C814C9"/>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a</a:t>
            </a:r>
            <a:r>
              <a:rPr lang="mr-IN" sz="1400" dirty="0">
                <a:solidFill>
                  <a:srgbClr val="2EAEBB"/>
                </a:solidFill>
                <a:latin typeface="Courier" charset="0"/>
                <a:ea typeface="Courier" charset="0"/>
                <a:cs typeface="Courier" charset="0"/>
              </a:rPr>
              <a:t> </a:t>
            </a:r>
            <a:r>
              <a:rPr lang="mr-IN" sz="1400" dirty="0" err="1">
                <a:solidFill>
                  <a:srgbClr val="2FB41D"/>
                </a:solidFill>
                <a:latin typeface="Courier" charset="0"/>
                <a:ea typeface="Courier" charset="0"/>
                <a:cs typeface="Courier" charset="0"/>
              </a:rPr>
              <a:t>href</a:t>
            </a:r>
            <a:r>
              <a:rPr lang="mr-IN" sz="1400" dirty="0">
                <a:solidFill>
                  <a:srgbClr val="2EAEBB"/>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 </a:t>
            </a:r>
            <a:r>
              <a:rPr lang="mr-IN" sz="1400" dirty="0" err="1">
                <a:solidFill>
                  <a:srgbClr val="B42419"/>
                </a:solidFill>
                <a:latin typeface="Courier" charset="0"/>
                <a:ea typeface="Courier" charset="0"/>
                <a:cs typeface="Courier" charset="0"/>
              </a:rPr>
              <a:t>url</a:t>
            </a:r>
            <a:r>
              <a:rPr lang="mr-IN" sz="1400" dirty="0">
                <a:solidFill>
                  <a:srgbClr val="B42419"/>
                </a:solidFill>
                <a:latin typeface="Courier" charset="0"/>
                <a:ea typeface="Courier" charset="0"/>
                <a:cs typeface="Courier" charset="0"/>
              </a:rPr>
              <a:t> '</a:t>
            </a:r>
            <a:r>
              <a:rPr lang="mr-IN" sz="1400" dirty="0" err="1">
                <a:solidFill>
                  <a:srgbClr val="B42419"/>
                </a:solidFill>
                <a:latin typeface="Courier" charset="0"/>
                <a:ea typeface="Courier" charset="0"/>
                <a:cs typeface="Courier" charset="0"/>
              </a:rPr>
              <a:t>route:second-view</a:t>
            </a:r>
            <a:r>
              <a:rPr lang="mr-IN" sz="1400" dirty="0">
                <a:solidFill>
                  <a:srgbClr val="B42419"/>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u="sng" dirty="0" err="1">
                <a:solidFill>
                  <a:srgbClr val="C814C9"/>
                </a:solidFill>
                <a:latin typeface="Courier" charset="0"/>
                <a:ea typeface="Courier" charset="0"/>
                <a:cs typeface="Courier" charset="0"/>
              </a:rPr>
              <a:t>url</a:t>
            </a:r>
            <a:r>
              <a:rPr lang="en-US" sz="1400" u="sng" dirty="0">
                <a:solidFill>
                  <a:srgbClr val="C814C9"/>
                </a:solidFill>
                <a:latin typeface="Courier" charset="0"/>
                <a:ea typeface="Courier" charset="0"/>
                <a:cs typeface="Courier" charset="0"/>
              </a:rPr>
              <a:t> '</a:t>
            </a:r>
            <a:r>
              <a:rPr lang="en-US" sz="1400" u="sng" dirty="0" err="1">
                <a:solidFill>
                  <a:srgbClr val="C814C9"/>
                </a:solidFill>
                <a:latin typeface="Courier" charset="0"/>
                <a:ea typeface="Courier" charset="0"/>
                <a:cs typeface="Courier" charset="0"/>
              </a:rPr>
              <a:t>route:second-view</a:t>
            </a:r>
            <a:r>
              <a:rPr lang="en-US" sz="1400" u="sng" dirty="0">
                <a:solidFill>
                  <a:srgbClr val="C814C9"/>
                </a:solidFill>
                <a:latin typeface="Courier" charset="0"/>
                <a:ea typeface="Courier" charset="0"/>
                <a:cs typeface="Courier" charset="0"/>
              </a:rPr>
              <a:t>'</a:t>
            </a:r>
            <a:r>
              <a:rPr lang="en-US" sz="1400" u="sng" dirty="0">
                <a:solidFill>
                  <a:srgbClr val="2EAEBB"/>
                </a:solidFill>
                <a:latin typeface="Courier" charset="0"/>
                <a:ea typeface="Courier" charset="0"/>
                <a:cs typeface="Courier" charset="0"/>
              </a:rPr>
              <a:t>&lt;/</a:t>
            </a:r>
            <a:r>
              <a:rPr lang="en-US" sz="1400" u="sng" dirty="0">
                <a:solidFill>
                  <a:srgbClr val="C1651C"/>
                </a:solidFill>
                <a:latin typeface="Courier" charset="0"/>
                <a:ea typeface="Courier" charset="0"/>
                <a:cs typeface="Courier" charset="0"/>
              </a:rPr>
              <a:t>a</a:t>
            </a:r>
            <a:r>
              <a:rPr lang="en-US" sz="1400" u="sng" dirty="0">
                <a:solidFill>
                  <a:srgbClr val="2EAEBB"/>
                </a:solidFill>
                <a:latin typeface="Courier" charset="0"/>
                <a:ea typeface="Courier" charset="0"/>
                <a:cs typeface="Courier" charset="0"/>
              </a:rPr>
              <a:t>&gt;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en-US" sz="1400" u="sng" dirty="0">
              <a:solidFill>
                <a:srgbClr val="2EAEBB"/>
              </a:solidFill>
              <a:latin typeface="Courier" charset="0"/>
              <a:ea typeface="Courier" charset="0"/>
              <a:cs typeface="Courier" charset="0"/>
            </a:endParaRPr>
          </a:p>
        </p:txBody>
      </p:sp>
      <p:sp>
        <p:nvSpPr>
          <p:cNvPr id="4" name="TextBox 3"/>
          <p:cNvSpPr txBox="1"/>
          <p:nvPr/>
        </p:nvSpPr>
        <p:spPr>
          <a:xfrm>
            <a:off x="635431" y="1330422"/>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pic>
        <p:nvPicPr>
          <p:cNvPr id="11" name="Picture 10" descr="Using the url tag&#10;&#10;    hard-coded (not DRY)&#10;    /route/first (url 'route:first-view')&#10;    url 'route:second-view'&#10;    /gview/cats (url 'gview:cats') from gview/urls.py&#10;    /gview/cat/42 (url 'gview:cat' 42) from gview/urls.py&#10;    /route/second (url 'nsroute:second-view') from dj4e-samples/urls.py&#10;" title="Screen shot for https://samples.dj4e.com/rout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4124" y="943611"/>
            <a:ext cx="5904753" cy="4891162"/>
          </a:xfrm>
          <a:prstGeom prst="rect">
            <a:avLst/>
          </a:prstGeom>
        </p:spPr>
      </p:pic>
      <p:sp>
        <p:nvSpPr>
          <p:cNvPr id="12" name="TextBox 11"/>
          <p:cNvSpPr txBox="1"/>
          <p:nvPr/>
        </p:nvSpPr>
        <p:spPr>
          <a:xfrm>
            <a:off x="7644827" y="700691"/>
            <a:ext cx="3284104" cy="369332"/>
          </a:xfrm>
          <a:prstGeom prst="rect">
            <a:avLst/>
          </a:prstGeom>
          <a:noFill/>
        </p:spPr>
        <p:txBody>
          <a:bodyPr wrap="none" rtlCol="0">
            <a:spAutoFit/>
          </a:bodyPr>
          <a:lstStyle/>
          <a:p>
            <a:r>
              <a:rPr lang="en-US" dirty="0">
                <a:solidFill>
                  <a:srgbClr val="FFFF00"/>
                </a:solidFill>
              </a:rPr>
              <a:t>https://samples.dj4e.com/route/</a:t>
            </a:r>
          </a:p>
        </p:txBody>
      </p:sp>
    </p:spTree>
    <p:extLst>
      <p:ext uri="{BB962C8B-B14F-4D97-AF65-F5344CB8AC3E}">
        <p14:creationId xmlns:p14="http://schemas.microsoft.com/office/powerpoint/2010/main" val="9124835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30264" y="2887901"/>
            <a:ext cx="5817032" cy="2062103"/>
          </a:xfrm>
          <a:prstGeom prst="rect">
            <a:avLst/>
          </a:prstGeom>
          <a:solidFill>
            <a:schemeClr val="tx1"/>
          </a:solidFill>
        </p:spPr>
        <p:txBody>
          <a:bodyPr wrap="square">
            <a:spAutoFit/>
          </a:bodyPr>
          <a:lstStyle/>
          <a:p>
            <a:r>
              <a:rPr lang="mr-IN" sz="1600" dirty="0">
                <a:solidFill>
                  <a:srgbClr val="C814C9"/>
                </a:solidFill>
                <a:latin typeface="Courier" charset="0"/>
                <a:ea typeface="Courier" charset="0"/>
                <a:cs typeface="Courier" charset="0"/>
              </a:rPr>
              <a:t> </a:t>
            </a:r>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C814C9"/>
                </a:solidFill>
                <a:latin typeface="Courier" charset="0"/>
                <a:ea typeface="Courier" charset="0"/>
                <a:cs typeface="Courier" charset="0"/>
              </a:rPr>
              <a:t>    {% </a:t>
            </a:r>
            <a:r>
              <a:rPr lang="mr-IN" sz="1600" dirty="0" err="1">
                <a:solidFill>
                  <a:srgbClr val="C814C9"/>
                </a:solidFill>
                <a:latin typeface="Courier" charset="0"/>
                <a:ea typeface="Courier" charset="0"/>
                <a:cs typeface="Courier" charset="0"/>
              </a:rPr>
              <a:t>url</a:t>
            </a:r>
            <a:r>
              <a:rPr lang="mr-IN" sz="1600" dirty="0">
                <a:solidFill>
                  <a:srgbClr val="C814C9"/>
                </a:solidFill>
                <a:latin typeface="Courier" charset="0"/>
                <a:ea typeface="Courier" charset="0"/>
                <a:cs typeface="Courier" charset="0"/>
              </a:rPr>
              <a:t> '</a:t>
            </a:r>
            <a:r>
              <a:rPr lang="mr-IN" sz="1600" dirty="0" err="1">
                <a:solidFill>
                  <a:srgbClr val="C814C9"/>
                </a:solidFill>
                <a:latin typeface="Courier" charset="0"/>
                <a:ea typeface="Courier" charset="0"/>
                <a:cs typeface="Courier" charset="0"/>
              </a:rPr>
              <a:t>gview:cats</a:t>
            </a:r>
            <a:r>
              <a:rPr lang="mr-IN" sz="1600" dirty="0">
                <a:solidFill>
                  <a:srgbClr val="C814C9"/>
                </a:solidFill>
                <a:latin typeface="Courier" charset="0"/>
                <a:ea typeface="Courier" charset="0"/>
                <a:cs typeface="Courier" charset="0"/>
              </a:rPr>
              <a:t>' %}</a:t>
            </a:r>
            <a:endParaRPr lang="mr-IN"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url</a:t>
            </a:r>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gview:cats</a:t>
            </a:r>
            <a:r>
              <a:rPr lang="en-US" sz="1600" dirty="0">
                <a:solidFill>
                  <a:srgbClr val="C814C9"/>
                </a:solidFill>
                <a:latin typeface="Courier" charset="0"/>
                <a:ea typeface="Courier" charset="0"/>
                <a:cs typeface="Courier" charset="0"/>
              </a:rPr>
              <a:t>') from </a:t>
            </a:r>
            <a:r>
              <a:rPr lang="en-US" sz="1600" dirty="0" err="1">
                <a:solidFill>
                  <a:srgbClr val="C814C9"/>
                </a:solidFill>
                <a:latin typeface="Courier" charset="0"/>
                <a:ea typeface="Courier" charset="0"/>
                <a:cs typeface="Courier" charset="0"/>
              </a:rPr>
              <a:t>gview</a:t>
            </a:r>
            <a:r>
              <a:rPr lang="en-US" sz="1600" dirty="0">
                <a:solidFill>
                  <a:srgbClr val="C814C9"/>
                </a:solidFill>
                <a:latin typeface="Courier" charset="0"/>
                <a:ea typeface="Courier" charset="0"/>
                <a:cs typeface="Courier" charset="0"/>
              </a:rPr>
              <a:t>/</a:t>
            </a:r>
            <a:r>
              <a:rPr lang="en-US" sz="1600" dirty="0" err="1">
                <a:solidFill>
                  <a:srgbClr val="C814C9"/>
                </a:solidFill>
                <a:latin typeface="Courier" charset="0"/>
                <a:ea typeface="Courier" charset="0"/>
                <a:cs typeface="Courier" charset="0"/>
              </a:rPr>
              <a:t>urls.py</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mr-IN" sz="1600" dirty="0">
              <a:solidFill>
                <a:srgbClr val="000000"/>
              </a:solidFill>
              <a:latin typeface="Courier" charset="0"/>
              <a:ea typeface="Courier" charset="0"/>
              <a:cs typeface="Courier" charset="0"/>
            </a:endParaRPr>
          </a:p>
          <a:p>
            <a:r>
              <a:rPr lang="mr-IN" sz="1600" dirty="0">
                <a:solidFill>
                  <a:srgbClr val="C814C9"/>
                </a:solidFill>
                <a:latin typeface="Courier" charset="0"/>
                <a:ea typeface="Courier" charset="0"/>
                <a:cs typeface="Courier" charset="0"/>
              </a:rPr>
              <a:t>    {% </a:t>
            </a:r>
            <a:r>
              <a:rPr lang="mr-IN" sz="1600" dirty="0" err="1">
                <a:solidFill>
                  <a:srgbClr val="C814C9"/>
                </a:solidFill>
                <a:latin typeface="Courier" charset="0"/>
                <a:ea typeface="Courier" charset="0"/>
                <a:cs typeface="Courier" charset="0"/>
              </a:rPr>
              <a:t>url</a:t>
            </a:r>
            <a:r>
              <a:rPr lang="mr-IN" sz="1600" dirty="0">
                <a:solidFill>
                  <a:srgbClr val="C814C9"/>
                </a:solidFill>
                <a:latin typeface="Courier" charset="0"/>
                <a:ea typeface="Courier" charset="0"/>
                <a:cs typeface="Courier" charset="0"/>
              </a:rPr>
              <a:t> '</a:t>
            </a:r>
            <a:r>
              <a:rPr lang="mr-IN" sz="1600" dirty="0" err="1">
                <a:solidFill>
                  <a:srgbClr val="C814C9"/>
                </a:solidFill>
                <a:latin typeface="Courier" charset="0"/>
                <a:ea typeface="Courier" charset="0"/>
                <a:cs typeface="Courier" charset="0"/>
              </a:rPr>
              <a:t>gview:cat</a:t>
            </a:r>
            <a:r>
              <a:rPr lang="mr-IN" sz="1600" dirty="0">
                <a:solidFill>
                  <a:srgbClr val="C814C9"/>
                </a:solidFill>
                <a:latin typeface="Courier" charset="0"/>
                <a:ea typeface="Courier" charset="0"/>
                <a:cs typeface="Courier" charset="0"/>
              </a:rPr>
              <a:t>' 42 %}</a:t>
            </a:r>
            <a:endParaRPr lang="mr-IN" sz="1600" dirty="0">
              <a:solidFill>
                <a:srgbClr val="000000"/>
              </a:solidFill>
              <a:latin typeface="Courier" charset="0"/>
              <a:ea typeface="Courier" charset="0"/>
              <a:cs typeface="Courier" charset="0"/>
            </a:endParaRPr>
          </a:p>
          <a:p>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url</a:t>
            </a:r>
            <a:r>
              <a:rPr lang="en-US" sz="1600" dirty="0">
                <a:solidFill>
                  <a:srgbClr val="C814C9"/>
                </a:solidFill>
                <a:latin typeface="Courier" charset="0"/>
                <a:ea typeface="Courier" charset="0"/>
                <a:cs typeface="Courier" charset="0"/>
              </a:rPr>
              <a:t> '</a:t>
            </a:r>
            <a:r>
              <a:rPr lang="en-US" sz="1600" dirty="0" err="1">
                <a:solidFill>
                  <a:srgbClr val="C814C9"/>
                </a:solidFill>
                <a:latin typeface="Courier" charset="0"/>
                <a:ea typeface="Courier" charset="0"/>
                <a:cs typeface="Courier" charset="0"/>
              </a:rPr>
              <a:t>gview:cat</a:t>
            </a:r>
            <a:r>
              <a:rPr lang="en-US" sz="1600" dirty="0">
                <a:solidFill>
                  <a:srgbClr val="C814C9"/>
                </a:solidFill>
                <a:latin typeface="Courier" charset="0"/>
                <a:ea typeface="Courier" charset="0"/>
                <a:cs typeface="Courier" charset="0"/>
              </a:rPr>
              <a:t>' 42) from </a:t>
            </a:r>
            <a:r>
              <a:rPr lang="en-US" sz="1600" dirty="0" err="1">
                <a:solidFill>
                  <a:srgbClr val="C814C9"/>
                </a:solidFill>
                <a:latin typeface="Courier" charset="0"/>
                <a:ea typeface="Courier" charset="0"/>
                <a:cs typeface="Courier" charset="0"/>
              </a:rPr>
              <a:t>gview</a:t>
            </a:r>
            <a:r>
              <a:rPr lang="en-US" sz="1600" dirty="0">
                <a:solidFill>
                  <a:srgbClr val="C814C9"/>
                </a:solidFill>
                <a:latin typeface="Courier" charset="0"/>
                <a:ea typeface="Courier" charset="0"/>
                <a:cs typeface="Courier" charset="0"/>
              </a:rPr>
              <a:t>/</a:t>
            </a:r>
            <a:r>
              <a:rPr lang="en-US" sz="1600" dirty="0" err="1">
                <a:solidFill>
                  <a:srgbClr val="C814C9"/>
                </a:solidFill>
                <a:latin typeface="Courier" charset="0"/>
                <a:ea typeface="Courier" charset="0"/>
                <a:cs typeface="Courier" charset="0"/>
              </a:rPr>
              <a:t>urls.py</a:t>
            </a:r>
            <a:endParaRPr lang="en-US" sz="1600" dirty="0">
              <a:solidFill>
                <a:srgbClr val="000000"/>
              </a:solidFill>
              <a:latin typeface="Courier" charset="0"/>
              <a:ea typeface="Courier" charset="0"/>
              <a:cs typeface="Courier" charset="0"/>
            </a:endParaRPr>
          </a:p>
          <a:p>
            <a:r>
              <a:rPr lang="mr-IN" sz="1600" dirty="0">
                <a:solidFill>
                  <a:srgbClr val="2EAEBB"/>
                </a:solidFill>
                <a:latin typeface="Courier" charset="0"/>
                <a:ea typeface="Courier" charset="0"/>
                <a:cs typeface="Courier" charset="0"/>
              </a:rPr>
              <a:t>&lt;/</a:t>
            </a:r>
            <a:r>
              <a:rPr lang="mr-IN" sz="1600" dirty="0" err="1">
                <a:solidFill>
                  <a:srgbClr val="C1651C"/>
                </a:solidFill>
                <a:latin typeface="Courier" charset="0"/>
                <a:ea typeface="Courier" charset="0"/>
                <a:cs typeface="Courier" charset="0"/>
              </a:rPr>
              <a:t>li</a:t>
            </a:r>
            <a:r>
              <a:rPr lang="mr-IN" sz="1600" dirty="0">
                <a:solidFill>
                  <a:srgbClr val="2EAEBB"/>
                </a:solidFill>
                <a:latin typeface="Courier" charset="0"/>
                <a:ea typeface="Courier" charset="0"/>
                <a:cs typeface="Courier" charset="0"/>
              </a:rPr>
              <a:t>&gt;</a:t>
            </a:r>
            <a:endParaRPr lang="en-US" sz="1600" u="sng" dirty="0">
              <a:solidFill>
                <a:srgbClr val="2EAEBB"/>
              </a:solidFill>
              <a:latin typeface="Courier" charset="0"/>
              <a:ea typeface="Courier" charset="0"/>
              <a:cs typeface="Courier" charset="0"/>
            </a:endParaRPr>
          </a:p>
        </p:txBody>
      </p:sp>
      <p:sp>
        <p:nvSpPr>
          <p:cNvPr id="4" name="TextBox 3"/>
          <p:cNvSpPr txBox="1"/>
          <p:nvPr/>
        </p:nvSpPr>
        <p:spPr>
          <a:xfrm>
            <a:off x="635431" y="2405940"/>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sp>
        <p:nvSpPr>
          <p:cNvPr id="2" name="Title 1"/>
          <p:cNvSpPr>
            <a:spLocks noGrp="1"/>
          </p:cNvSpPr>
          <p:nvPr>
            <p:ph type="title"/>
          </p:nvPr>
        </p:nvSpPr>
        <p:spPr>
          <a:xfrm>
            <a:off x="7274151" y="4442429"/>
            <a:ext cx="4664990" cy="1325563"/>
          </a:xfrm>
        </p:spPr>
        <p:txBody>
          <a:bodyPr>
            <a:normAutofit fontScale="90000"/>
          </a:bodyPr>
          <a:lstStyle/>
          <a:p>
            <a:pPr algn="ctr"/>
            <a:r>
              <a:rPr lang="en-US" dirty="0"/>
              <a:t>Other applications and parameters</a:t>
            </a:r>
          </a:p>
        </p:txBody>
      </p:sp>
      <p:sp>
        <p:nvSpPr>
          <p:cNvPr id="5" name="Rectangle 4"/>
          <p:cNvSpPr/>
          <p:nvPr/>
        </p:nvSpPr>
        <p:spPr>
          <a:xfrm>
            <a:off x="8742740" y="2713186"/>
            <a:ext cx="2551661" cy="584775"/>
          </a:xfrm>
          <a:prstGeom prst="rect">
            <a:avLst/>
          </a:prstGeom>
        </p:spPr>
        <p:txBody>
          <a:bodyPr wrap="none">
            <a:spAutoFit/>
          </a:bodyPr>
          <a:lstStyle/>
          <a:p>
            <a:r>
              <a:rPr lang="en-US" sz="3200" dirty="0"/>
              <a:t>'</a:t>
            </a:r>
            <a:r>
              <a:rPr lang="en-US" sz="3200" dirty="0" err="1">
                <a:solidFill>
                  <a:srgbClr val="FF40FF"/>
                </a:solidFill>
              </a:rPr>
              <a:t>gview</a:t>
            </a:r>
            <a:r>
              <a:rPr lang="en-US" sz="3200" dirty="0" err="1"/>
              <a:t>:</a:t>
            </a:r>
            <a:r>
              <a:rPr lang="en-US" sz="3200" dirty="0" err="1">
                <a:solidFill>
                  <a:srgbClr val="00B0F0"/>
                </a:solidFill>
              </a:rPr>
              <a:t>cat</a:t>
            </a:r>
            <a:r>
              <a:rPr lang="en-US" sz="3200" dirty="0"/>
              <a:t>'  </a:t>
            </a:r>
            <a:r>
              <a:rPr lang="en-US" sz="3200" dirty="0">
                <a:solidFill>
                  <a:srgbClr val="FFC000"/>
                </a:solidFill>
              </a:rPr>
              <a:t>42</a:t>
            </a:r>
          </a:p>
        </p:txBody>
      </p:sp>
      <p:sp>
        <p:nvSpPr>
          <p:cNvPr id="6" name="TextBox 5"/>
          <p:cNvSpPr txBox="1"/>
          <p:nvPr/>
        </p:nvSpPr>
        <p:spPr>
          <a:xfrm>
            <a:off x="8516490" y="3449025"/>
            <a:ext cx="1396985" cy="707886"/>
          </a:xfrm>
          <a:prstGeom prst="rect">
            <a:avLst/>
          </a:prstGeom>
          <a:noFill/>
        </p:spPr>
        <p:txBody>
          <a:bodyPr wrap="none" rtlCol="0">
            <a:spAutoFit/>
          </a:bodyPr>
          <a:lstStyle/>
          <a:p>
            <a:pPr algn="ctr"/>
            <a:r>
              <a:rPr lang="en-US" sz="2000" dirty="0">
                <a:solidFill>
                  <a:srgbClr val="FF40FF"/>
                </a:solidFill>
              </a:rPr>
              <a:t>application </a:t>
            </a:r>
          </a:p>
          <a:p>
            <a:pPr algn="ctr"/>
            <a:r>
              <a:rPr lang="en-US" sz="2000" dirty="0">
                <a:solidFill>
                  <a:srgbClr val="FF40FF"/>
                </a:solidFill>
              </a:rPr>
              <a:t>name</a:t>
            </a:r>
          </a:p>
        </p:txBody>
      </p:sp>
      <p:sp>
        <p:nvSpPr>
          <p:cNvPr id="7" name="TextBox 6"/>
          <p:cNvSpPr txBox="1"/>
          <p:nvPr/>
        </p:nvSpPr>
        <p:spPr>
          <a:xfrm>
            <a:off x="9864047" y="3449025"/>
            <a:ext cx="776174" cy="707886"/>
          </a:xfrm>
          <a:prstGeom prst="rect">
            <a:avLst/>
          </a:prstGeom>
          <a:noFill/>
        </p:spPr>
        <p:txBody>
          <a:bodyPr wrap="none" rtlCol="0">
            <a:spAutoFit/>
          </a:bodyPr>
          <a:lstStyle/>
          <a:p>
            <a:pPr algn="ctr"/>
            <a:r>
              <a:rPr lang="en-US" sz="2000" dirty="0">
                <a:solidFill>
                  <a:srgbClr val="00B0F0"/>
                </a:solidFill>
              </a:rPr>
              <a:t>view</a:t>
            </a:r>
          </a:p>
          <a:p>
            <a:pPr algn="ctr"/>
            <a:r>
              <a:rPr lang="en-US" sz="2000" dirty="0">
                <a:solidFill>
                  <a:srgbClr val="00B0F0"/>
                </a:solidFill>
              </a:rPr>
              <a:t>name</a:t>
            </a:r>
          </a:p>
        </p:txBody>
      </p:sp>
      <p:sp>
        <p:nvSpPr>
          <p:cNvPr id="8" name="Rectangle 7"/>
          <p:cNvSpPr/>
          <p:nvPr/>
        </p:nvSpPr>
        <p:spPr>
          <a:xfrm>
            <a:off x="630263" y="1031093"/>
            <a:ext cx="8838366" cy="1169551"/>
          </a:xfrm>
          <a:prstGeom prst="rect">
            <a:avLst/>
          </a:prstGeom>
          <a:solidFill>
            <a:schemeClr val="tx1"/>
          </a:solidFill>
        </p:spPr>
        <p:txBody>
          <a:bodyPr wrap="square">
            <a:spAutoFit/>
          </a:bodyPr>
          <a:lstStyle/>
          <a:p>
            <a:r>
              <a:rPr lang="en-US" sz="1400" dirty="0" err="1">
                <a:solidFill>
                  <a:srgbClr val="000000"/>
                </a:solidFill>
                <a:latin typeface="Courier" charset="0"/>
                <a:ea typeface="Courier" charset="0"/>
                <a:cs typeface="Courier" charset="0"/>
              </a:rPr>
              <a:t>app_name</a:t>
            </a:r>
            <a:r>
              <a:rPr lang="en-US" sz="1400" dirty="0">
                <a:solidFill>
                  <a:srgbClr val="000000"/>
                </a:solidFill>
                <a:latin typeface="Courier" charset="0"/>
                <a:ea typeface="Courier" charset="0"/>
                <a:cs typeface="Courier" charset="0"/>
              </a:rPr>
              <a:t> = </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gview</a:t>
            </a:r>
            <a:r>
              <a:rPr lang="en-US" sz="1400" dirty="0">
                <a:solidFill>
                  <a:srgbClr val="B42419"/>
                </a:solidFill>
                <a:latin typeface="Courier" charset="0"/>
                <a:ea typeface="Courier" charset="0"/>
                <a:cs typeface="Courier" charset="0"/>
              </a:rPr>
              <a:t>'</a:t>
            </a:r>
            <a:endParaRPr lang="en-US" sz="1400" dirty="0">
              <a:solidFill>
                <a:srgbClr val="000000"/>
              </a:solidFill>
              <a:latin typeface="Courier" charset="0"/>
              <a:ea typeface="Courier" charset="0"/>
              <a:cs typeface="Courier" charset="0"/>
            </a:endParaRPr>
          </a:p>
          <a:p>
            <a:r>
              <a:rPr lang="en-US" sz="1400" dirty="0" err="1">
                <a:solidFill>
                  <a:srgbClr val="000000"/>
                </a:solidFill>
                <a:latin typeface="Courier" charset="0"/>
                <a:ea typeface="Courier" charset="0"/>
                <a:cs typeface="Courier" charset="0"/>
              </a:rPr>
              <a:t>urlpatterns</a:t>
            </a:r>
            <a:r>
              <a:rPr lang="en-US" sz="1400" dirty="0">
                <a:solidFill>
                  <a:srgbClr val="000000"/>
                </a:solidFill>
                <a:latin typeface="Courier" charset="0"/>
                <a:ea typeface="Courier" charset="0"/>
                <a:cs typeface="Courier" charset="0"/>
              </a:rPr>
              <a:t> = [</a:t>
            </a:r>
          </a:p>
          <a:p>
            <a:r>
              <a:rPr lang="en-US" sz="1400" dirty="0">
                <a:solidFill>
                  <a:srgbClr val="000000"/>
                </a:solidFill>
                <a:latin typeface="Courier" charset="0"/>
                <a:ea typeface="Courier" charset="0"/>
                <a:cs typeface="Courier" charset="0"/>
              </a:rPr>
              <a:t>    path(</a:t>
            </a:r>
            <a:r>
              <a:rPr lang="en-US" sz="1400" dirty="0">
                <a:solidFill>
                  <a:srgbClr val="B42419"/>
                </a:solidFill>
                <a:latin typeface="Courier" charset="0"/>
                <a:ea typeface="Courier" charset="0"/>
                <a:cs typeface="Courier" charset="0"/>
              </a:rPr>
              <a:t>'cats'</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views.CatListView.as_view</a:t>
            </a:r>
            <a:r>
              <a:rPr lang="en-US" sz="1400" dirty="0">
                <a:solidFill>
                  <a:srgbClr val="000000"/>
                </a:solidFill>
                <a:latin typeface="Courier" charset="0"/>
                <a:ea typeface="Courier" charset="0"/>
                <a:cs typeface="Courier" charset="0"/>
              </a:rPr>
              <a:t>(), name=</a:t>
            </a:r>
            <a:r>
              <a:rPr lang="en-US" sz="1400" dirty="0">
                <a:solidFill>
                  <a:srgbClr val="B42419"/>
                </a:solidFill>
                <a:latin typeface="Courier" charset="0"/>
                <a:ea typeface="Courier" charset="0"/>
                <a:cs typeface="Courier" charset="0"/>
              </a:rPr>
              <a:t>'cats'</a:t>
            </a:r>
            <a:r>
              <a:rPr lang="en-US" sz="1400" dirty="0">
                <a:solidFill>
                  <a:srgbClr val="000000"/>
                </a:solidFill>
                <a:latin typeface="Courier" charset="0"/>
                <a:ea typeface="Courier" charset="0"/>
                <a:cs typeface="Courier" charset="0"/>
              </a:rPr>
              <a:t>),</a:t>
            </a:r>
          </a:p>
          <a:p>
            <a:r>
              <a:rPr lang="en-US" sz="1400" dirty="0">
                <a:solidFill>
                  <a:srgbClr val="000000"/>
                </a:solidFill>
                <a:latin typeface="Courier" charset="0"/>
                <a:ea typeface="Courier" charset="0"/>
                <a:cs typeface="Courier" charset="0"/>
              </a:rPr>
              <a:t>    path(</a:t>
            </a:r>
            <a:r>
              <a:rPr lang="en-US" sz="1400" dirty="0">
                <a:solidFill>
                  <a:srgbClr val="B42419"/>
                </a:solidFill>
                <a:latin typeface="Courier" charset="0"/>
                <a:ea typeface="Courier" charset="0"/>
                <a:cs typeface="Courier" charset="0"/>
              </a:rPr>
              <a:t>'cat/&lt;</a:t>
            </a:r>
            <a:r>
              <a:rPr lang="en-US" sz="1400" dirty="0" err="1">
                <a:solidFill>
                  <a:srgbClr val="B42419"/>
                </a:solidFill>
                <a:latin typeface="Courier" charset="0"/>
                <a:ea typeface="Courier" charset="0"/>
                <a:cs typeface="Courier" charset="0"/>
              </a:rPr>
              <a:t>int:pk_from_url</a:t>
            </a:r>
            <a:r>
              <a:rPr lang="en-US" sz="1400" dirty="0">
                <a:solidFill>
                  <a:srgbClr val="B42419"/>
                </a:solidFill>
                <a:latin typeface="Courier" charset="0"/>
                <a:ea typeface="Courier" charset="0"/>
                <a:cs typeface="Courier" charset="0"/>
              </a:rPr>
              <a:t>&gt;'</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views.CatDetailView.as_view</a:t>
            </a:r>
            <a:r>
              <a:rPr lang="en-US" sz="1400" dirty="0">
                <a:solidFill>
                  <a:srgbClr val="000000"/>
                </a:solidFill>
                <a:latin typeface="Courier" charset="0"/>
                <a:ea typeface="Courier" charset="0"/>
                <a:cs typeface="Courier" charset="0"/>
              </a:rPr>
              <a:t>(), name=</a:t>
            </a:r>
            <a:r>
              <a:rPr lang="en-US" sz="1400" dirty="0">
                <a:solidFill>
                  <a:srgbClr val="B42419"/>
                </a:solidFill>
                <a:latin typeface="Courier" charset="0"/>
                <a:ea typeface="Courier" charset="0"/>
                <a:cs typeface="Courier" charset="0"/>
              </a:rPr>
              <a:t>'cat'</a:t>
            </a:r>
            <a:r>
              <a:rPr lang="en-US" sz="1400" dirty="0">
                <a:solidFill>
                  <a:srgbClr val="000000"/>
                </a:solidFill>
                <a:latin typeface="Courier" charset="0"/>
                <a:ea typeface="Courier" charset="0"/>
                <a:cs typeface="Courier" charset="0"/>
              </a:rPr>
              <a:t>),</a:t>
            </a:r>
          </a:p>
          <a:p>
            <a:r>
              <a:rPr lang="en-US" sz="1400" dirty="0">
                <a:solidFill>
                  <a:srgbClr val="000000"/>
                </a:solidFill>
                <a:latin typeface="Courier" charset="0"/>
                <a:ea typeface="Courier" charset="0"/>
                <a:cs typeface="Courier" charset="0"/>
              </a:rPr>
              <a:t>]</a:t>
            </a:r>
          </a:p>
        </p:txBody>
      </p:sp>
      <p:sp>
        <p:nvSpPr>
          <p:cNvPr id="9" name="Rectangle 8"/>
          <p:cNvSpPr/>
          <p:nvPr/>
        </p:nvSpPr>
        <p:spPr>
          <a:xfrm>
            <a:off x="606602" y="549031"/>
            <a:ext cx="2777427" cy="369332"/>
          </a:xfrm>
          <a:prstGeom prst="rect">
            <a:avLst/>
          </a:prstGeom>
        </p:spPr>
        <p:txBody>
          <a:bodyPr wrap="none">
            <a:spAutoFit/>
          </a:bodyPr>
          <a:lstStyle/>
          <a:p>
            <a:r>
              <a:rPr lang="en-US" dirty="0">
                <a:solidFill>
                  <a:srgbClr val="FFFF00"/>
                </a:solidFill>
              </a:rPr>
              <a:t>dj4e-samples/</a:t>
            </a:r>
            <a:r>
              <a:rPr lang="en-US" dirty="0" err="1">
                <a:solidFill>
                  <a:srgbClr val="FFFF00"/>
                </a:solidFill>
              </a:rPr>
              <a:t>gview</a:t>
            </a:r>
            <a:r>
              <a:rPr lang="en-US" dirty="0">
                <a:solidFill>
                  <a:srgbClr val="FFFF00"/>
                </a:solidFill>
              </a:rPr>
              <a:t>/</a:t>
            </a:r>
            <a:r>
              <a:rPr lang="en-US" dirty="0" err="1">
                <a:solidFill>
                  <a:srgbClr val="FFFF00"/>
                </a:solidFill>
              </a:rPr>
              <a:t>urls.py</a:t>
            </a:r>
            <a:endParaRPr lang="en-US" dirty="0"/>
          </a:p>
        </p:txBody>
      </p:sp>
      <p:sp>
        <p:nvSpPr>
          <p:cNvPr id="10" name="TextBox 9"/>
          <p:cNvSpPr txBox="1"/>
          <p:nvPr/>
        </p:nvSpPr>
        <p:spPr>
          <a:xfrm>
            <a:off x="10252134" y="2289355"/>
            <a:ext cx="1277979" cy="400110"/>
          </a:xfrm>
          <a:prstGeom prst="rect">
            <a:avLst/>
          </a:prstGeom>
          <a:noFill/>
        </p:spPr>
        <p:txBody>
          <a:bodyPr wrap="none" rtlCol="0">
            <a:spAutoFit/>
          </a:bodyPr>
          <a:lstStyle/>
          <a:p>
            <a:pPr algn="ctr"/>
            <a:r>
              <a:rPr lang="en-US" sz="2000" dirty="0">
                <a:solidFill>
                  <a:srgbClr val="FFC000"/>
                </a:solidFill>
              </a:rPr>
              <a:t>Parameter</a:t>
            </a:r>
          </a:p>
        </p:txBody>
      </p:sp>
    </p:spTree>
    <p:extLst>
      <p:ext uri="{BB962C8B-B14F-4D97-AF65-F5344CB8AC3E}">
        <p14:creationId xmlns:p14="http://schemas.microsoft.com/office/powerpoint/2010/main" val="474630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Dispatcher</a:t>
            </a:r>
          </a:p>
        </p:txBody>
      </p:sp>
      <p:sp>
        <p:nvSpPr>
          <p:cNvPr id="4" name="Rectangle 3"/>
          <p:cNvSpPr/>
          <p:nvPr/>
        </p:nvSpPr>
        <p:spPr>
          <a:xfrm>
            <a:off x="4717448" y="5527411"/>
            <a:ext cx="5518883" cy="369332"/>
          </a:xfrm>
          <a:prstGeom prst="rect">
            <a:avLst/>
          </a:prstGeom>
        </p:spPr>
        <p:txBody>
          <a:bodyPr wrap="none">
            <a:spAutoFit/>
          </a:bodyPr>
          <a:lstStyle/>
          <a:p>
            <a:r>
              <a:rPr lang="en-US" dirty="0"/>
              <a:t>https://</a:t>
            </a:r>
            <a:r>
              <a:rPr lang="en-US" dirty="0" err="1"/>
              <a:t>docs.djangoproject.com</a:t>
            </a:r>
            <a:r>
              <a:rPr lang="en-US" dirty="0"/>
              <a:t>/</a:t>
            </a:r>
            <a:r>
              <a:rPr lang="en-US" dirty="0" err="1"/>
              <a:t>en</a:t>
            </a:r>
            <a:r>
              <a:rPr lang="en-US" dirty="0"/>
              <a:t>/</a:t>
            </a:r>
            <a:r>
              <a:rPr lang="hr-HR" dirty="0"/>
              <a:t>3.0</a:t>
            </a:r>
            <a:r>
              <a:rPr lang="en-US" dirty="0"/>
              <a:t>/topics/http/</a:t>
            </a:r>
            <a:r>
              <a:rPr lang="en-US" dirty="0" err="1"/>
              <a:t>urls</a:t>
            </a:r>
            <a:r>
              <a:rPr lang="en-US" dirty="0"/>
              <a:t>/</a:t>
            </a:r>
          </a:p>
        </p:txBody>
      </p:sp>
      <p:sp>
        <p:nvSpPr>
          <p:cNvPr id="6" name="Rectangle 5"/>
          <p:cNvSpPr/>
          <p:nvPr/>
        </p:nvSpPr>
        <p:spPr>
          <a:xfrm>
            <a:off x="949036" y="1751975"/>
            <a:ext cx="10293927" cy="2862322"/>
          </a:xfrm>
          <a:prstGeom prst="rect">
            <a:avLst/>
          </a:prstGeom>
          <a:solidFill>
            <a:schemeClr val="tx1"/>
          </a:solidFill>
        </p:spPr>
        <p:txBody>
          <a:bodyPr wrap="square">
            <a:spAutoFit/>
          </a:bodyPr>
          <a:lstStyle/>
          <a:p>
            <a:r>
              <a:rPr lang="en-US" sz="2000" dirty="0">
                <a:solidFill>
                  <a:srgbClr val="09442A"/>
                </a:solidFill>
              </a:rPr>
              <a:t>A clean, elegant URL scheme is an important detail in a high-quality Web application. Django lets you design URLs however you want, with no framework limitations.</a:t>
            </a:r>
          </a:p>
          <a:p>
            <a:endParaRPr lang="en-US" sz="2000" dirty="0">
              <a:solidFill>
                <a:srgbClr val="09442A"/>
              </a:solidFill>
            </a:endParaRPr>
          </a:p>
          <a:p>
            <a:r>
              <a:rPr lang="en-US" sz="2000" dirty="0">
                <a:solidFill>
                  <a:srgbClr val="09442A"/>
                </a:solidFill>
              </a:rPr>
              <a:t> To design URLs for an app, you create a Python module informally called a </a:t>
            </a:r>
            <a:r>
              <a:rPr lang="en-US" sz="2000" dirty="0" err="1">
                <a:solidFill>
                  <a:srgbClr val="09442A"/>
                </a:solidFill>
              </a:rPr>
              <a:t>URLconf</a:t>
            </a:r>
            <a:r>
              <a:rPr lang="en-US" sz="2000" dirty="0">
                <a:solidFill>
                  <a:srgbClr val="09442A"/>
                </a:solidFill>
              </a:rPr>
              <a:t> (URL configuration). This module is pure Python code and is a mapping between URL path expressions to Python functions (your views).</a:t>
            </a:r>
          </a:p>
          <a:p>
            <a:endParaRPr lang="en-US" sz="2000" dirty="0">
              <a:solidFill>
                <a:srgbClr val="09442A"/>
              </a:solidFill>
            </a:endParaRPr>
          </a:p>
          <a:p>
            <a:r>
              <a:rPr lang="en-US" sz="2000" dirty="0">
                <a:solidFill>
                  <a:srgbClr val="09442A"/>
                </a:solidFill>
              </a:rPr>
              <a:t>This mapping can be as short or as long as needed. It can reference other mappings. And, because it’s pure Python code, it can be constructed dynamically.</a:t>
            </a:r>
          </a:p>
        </p:txBody>
      </p:sp>
    </p:spTree>
    <p:extLst>
      <p:ext uri="{BB962C8B-B14F-4D97-AF65-F5344CB8AC3E}">
        <p14:creationId xmlns:p14="http://schemas.microsoft.com/office/powerpoint/2010/main" val="12385779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F33AFF58-C195-7B48-ACD1-F077589860D0}"/>
              </a:ext>
            </a:extLst>
          </p:cNvPr>
          <p:cNvSpPr>
            <a:spLocks noGrp="1"/>
          </p:cNvSpPr>
          <p:nvPr>
            <p:ph type="title" idx="4294967295"/>
          </p:nvPr>
        </p:nvSpPr>
        <p:spPr/>
        <p:txBody>
          <a:bodyPr/>
          <a:lstStyle/>
          <a:p>
            <a:r>
              <a:rPr lang="en-US" altLang="zh-CN" dirty="0">
                <a:solidFill>
                  <a:schemeClr val="bg1"/>
                </a:solidFill>
              </a:rPr>
              <a:t>URLs</a:t>
            </a:r>
            <a:endParaRPr lang="en-US" dirty="0">
              <a:solidFill>
                <a:schemeClr val="bg1"/>
              </a:solidFill>
            </a:endParaRPr>
          </a:p>
        </p:txBody>
      </p:sp>
      <p:sp>
        <p:nvSpPr>
          <p:cNvPr id="3" name="Rectangle 2"/>
          <p:cNvSpPr/>
          <p:nvPr/>
        </p:nvSpPr>
        <p:spPr>
          <a:xfrm>
            <a:off x="630263" y="1812382"/>
            <a:ext cx="4801737" cy="2554545"/>
          </a:xfrm>
          <a:prstGeom prst="rect">
            <a:avLst/>
          </a:prstGeom>
          <a:solidFill>
            <a:schemeClr val="tx1"/>
          </a:solidFill>
        </p:spPr>
        <p:txBody>
          <a:bodyPr wrap="square">
            <a:spAutoFit/>
          </a:bodyPr>
          <a:lstStyle/>
          <a:p>
            <a:r>
              <a:rPr lang="mr-IN" sz="2000" dirty="0">
                <a:solidFill>
                  <a:srgbClr val="C814C9"/>
                </a:solidFill>
                <a:latin typeface="Courier" charset="0"/>
                <a:ea typeface="Courier" charset="0"/>
                <a:cs typeface="Courier" charset="0"/>
              </a:rPr>
              <a:t> </a:t>
            </a:r>
            <a:r>
              <a:rPr lang="mr-IN" sz="2000" dirty="0">
                <a:solidFill>
                  <a:srgbClr val="2EAEBB"/>
                </a:solidFill>
                <a:latin typeface="Courier" charset="0"/>
                <a:ea typeface="Courier" charset="0"/>
                <a:cs typeface="Courier" charset="0"/>
              </a:rPr>
              <a:t>&lt;</a:t>
            </a:r>
            <a:r>
              <a:rPr lang="mr-IN" sz="2000" dirty="0" err="1">
                <a:solidFill>
                  <a:srgbClr val="C1651C"/>
                </a:solidFill>
                <a:latin typeface="Courier" charset="0"/>
                <a:ea typeface="Courier" charset="0"/>
                <a:cs typeface="Courier" charset="0"/>
              </a:rPr>
              <a:t>li</a:t>
            </a:r>
            <a:r>
              <a:rPr lang="mr-IN" sz="2000" dirty="0">
                <a:solidFill>
                  <a:srgbClr val="2EAEBB"/>
                </a:solidFill>
                <a:latin typeface="Courier" charset="0"/>
                <a:ea typeface="Courier" charset="0"/>
                <a:cs typeface="Courier" charset="0"/>
              </a:rPr>
              <a:t>&gt;</a:t>
            </a:r>
            <a:endParaRPr lang="mr-IN" sz="2000" dirty="0">
              <a:solidFill>
                <a:srgbClr val="000000"/>
              </a:solidFill>
              <a:latin typeface="Courier" charset="0"/>
              <a:ea typeface="Courier" charset="0"/>
              <a:cs typeface="Courier" charset="0"/>
            </a:endParaRPr>
          </a:p>
          <a:p>
            <a:r>
              <a:rPr lang="mr-IN" sz="2000" dirty="0">
                <a:solidFill>
                  <a:srgbClr val="C814C9"/>
                </a:solidFill>
                <a:latin typeface="Courier" charset="0"/>
                <a:ea typeface="Courier" charset="0"/>
                <a:cs typeface="Courier" charset="0"/>
              </a:rPr>
              <a:t>    {% </a:t>
            </a:r>
            <a:r>
              <a:rPr lang="mr-IN" sz="2000" dirty="0" err="1">
                <a:solidFill>
                  <a:srgbClr val="C814C9"/>
                </a:solidFill>
                <a:latin typeface="Courier" charset="0"/>
                <a:ea typeface="Courier" charset="0"/>
                <a:cs typeface="Courier" charset="0"/>
              </a:rPr>
              <a:t>url</a:t>
            </a:r>
            <a:r>
              <a:rPr lang="mr-IN" sz="2000" dirty="0">
                <a:solidFill>
                  <a:srgbClr val="C814C9"/>
                </a:solidFill>
                <a:latin typeface="Courier" charset="0"/>
                <a:ea typeface="Courier" charset="0"/>
                <a:cs typeface="Courier" charset="0"/>
              </a:rPr>
              <a:t> '</a:t>
            </a:r>
            <a:r>
              <a:rPr lang="mr-IN" sz="2000" dirty="0" err="1">
                <a:solidFill>
                  <a:srgbClr val="C814C9"/>
                </a:solidFill>
                <a:latin typeface="Courier" charset="0"/>
                <a:ea typeface="Courier" charset="0"/>
                <a:cs typeface="Courier" charset="0"/>
              </a:rPr>
              <a:t>gview:cats</a:t>
            </a:r>
            <a:r>
              <a:rPr lang="mr-IN" sz="2000" dirty="0">
                <a:solidFill>
                  <a:srgbClr val="C814C9"/>
                </a:solidFill>
                <a:latin typeface="Courier" charset="0"/>
                <a:ea typeface="Courier" charset="0"/>
                <a:cs typeface="Courier" charset="0"/>
              </a:rPr>
              <a:t>' %}</a:t>
            </a:r>
            <a:endParaRPr lang="mr-IN" sz="2000" dirty="0">
              <a:solidFill>
                <a:srgbClr val="000000"/>
              </a:solidFill>
              <a:latin typeface="Courier" charset="0"/>
              <a:ea typeface="Courier" charset="0"/>
              <a:cs typeface="Courier" charset="0"/>
            </a:endParaRPr>
          </a:p>
          <a:p>
            <a:r>
              <a:rPr lang="en-US" sz="2000" dirty="0">
                <a:solidFill>
                  <a:srgbClr val="C814C9"/>
                </a:solidFill>
                <a:latin typeface="Courier" charset="0"/>
                <a:ea typeface="Courier" charset="0"/>
                <a:cs typeface="Courier" charset="0"/>
              </a:rPr>
              <a:t>   (</a:t>
            </a:r>
            <a:r>
              <a:rPr lang="en-US" sz="2000" dirty="0" err="1">
                <a:solidFill>
                  <a:srgbClr val="C814C9"/>
                </a:solidFill>
                <a:latin typeface="Courier" charset="0"/>
                <a:ea typeface="Courier" charset="0"/>
                <a:cs typeface="Courier" charset="0"/>
              </a:rPr>
              <a:t>url</a:t>
            </a:r>
            <a:r>
              <a:rPr lang="en-US" sz="2000" dirty="0">
                <a:solidFill>
                  <a:srgbClr val="C814C9"/>
                </a:solidFill>
                <a:latin typeface="Courier" charset="0"/>
                <a:ea typeface="Courier" charset="0"/>
                <a:cs typeface="Courier" charset="0"/>
              </a:rPr>
              <a:t> '</a:t>
            </a:r>
            <a:r>
              <a:rPr lang="en-US" sz="2000" dirty="0" err="1">
                <a:solidFill>
                  <a:srgbClr val="C814C9"/>
                </a:solidFill>
                <a:latin typeface="Courier" charset="0"/>
                <a:ea typeface="Courier" charset="0"/>
                <a:cs typeface="Courier" charset="0"/>
              </a:rPr>
              <a:t>gview:cats</a:t>
            </a:r>
            <a:r>
              <a:rPr lang="en-US" sz="2000" dirty="0">
                <a:solidFill>
                  <a:srgbClr val="C814C9"/>
                </a:solidFill>
                <a:latin typeface="Courier" charset="0"/>
                <a:ea typeface="Courier" charset="0"/>
                <a:cs typeface="Courier" charset="0"/>
              </a:rPr>
              <a:t>')</a:t>
            </a:r>
            <a:endParaRPr lang="en-US" sz="2000" dirty="0">
              <a:solidFill>
                <a:srgbClr val="000000"/>
              </a:solidFill>
              <a:latin typeface="Courier" charset="0"/>
              <a:ea typeface="Courier" charset="0"/>
              <a:cs typeface="Courier" charset="0"/>
            </a:endParaRPr>
          </a:p>
          <a:p>
            <a:r>
              <a:rPr lang="mr-IN" sz="2000" dirty="0">
                <a:solidFill>
                  <a:srgbClr val="2EAEBB"/>
                </a:solidFill>
                <a:latin typeface="Courier" charset="0"/>
                <a:ea typeface="Courier" charset="0"/>
                <a:cs typeface="Courier" charset="0"/>
              </a:rPr>
              <a:t>&lt;/</a:t>
            </a:r>
            <a:r>
              <a:rPr lang="mr-IN" sz="2000" dirty="0" err="1">
                <a:solidFill>
                  <a:srgbClr val="C1651C"/>
                </a:solidFill>
                <a:latin typeface="Courier" charset="0"/>
                <a:ea typeface="Courier" charset="0"/>
                <a:cs typeface="Courier" charset="0"/>
              </a:rPr>
              <a:t>li</a:t>
            </a:r>
            <a:r>
              <a:rPr lang="mr-IN" sz="2000" dirty="0">
                <a:solidFill>
                  <a:srgbClr val="2EAEBB"/>
                </a:solidFill>
                <a:latin typeface="Courier" charset="0"/>
                <a:ea typeface="Courier" charset="0"/>
                <a:cs typeface="Courier" charset="0"/>
              </a:rPr>
              <a:t>&gt;</a:t>
            </a:r>
            <a:endParaRPr lang="mr-IN" sz="2000" dirty="0">
              <a:solidFill>
                <a:srgbClr val="000000"/>
              </a:solidFill>
              <a:latin typeface="Courier" charset="0"/>
              <a:ea typeface="Courier" charset="0"/>
              <a:cs typeface="Courier" charset="0"/>
            </a:endParaRPr>
          </a:p>
          <a:p>
            <a:r>
              <a:rPr lang="mr-IN" sz="2000" dirty="0">
                <a:solidFill>
                  <a:srgbClr val="2EAEBB"/>
                </a:solidFill>
                <a:latin typeface="Courier" charset="0"/>
                <a:ea typeface="Courier" charset="0"/>
                <a:cs typeface="Courier" charset="0"/>
              </a:rPr>
              <a:t>&lt;</a:t>
            </a:r>
            <a:r>
              <a:rPr lang="mr-IN" sz="2000" dirty="0" err="1">
                <a:solidFill>
                  <a:srgbClr val="C1651C"/>
                </a:solidFill>
                <a:latin typeface="Courier" charset="0"/>
                <a:ea typeface="Courier" charset="0"/>
                <a:cs typeface="Courier" charset="0"/>
              </a:rPr>
              <a:t>li</a:t>
            </a:r>
            <a:r>
              <a:rPr lang="mr-IN" sz="2000" dirty="0">
                <a:solidFill>
                  <a:srgbClr val="2EAEBB"/>
                </a:solidFill>
                <a:latin typeface="Courier" charset="0"/>
                <a:ea typeface="Courier" charset="0"/>
                <a:cs typeface="Courier" charset="0"/>
              </a:rPr>
              <a:t>&gt;</a:t>
            </a:r>
            <a:endParaRPr lang="mr-IN" sz="2000" dirty="0">
              <a:solidFill>
                <a:srgbClr val="000000"/>
              </a:solidFill>
              <a:latin typeface="Courier" charset="0"/>
              <a:ea typeface="Courier" charset="0"/>
              <a:cs typeface="Courier" charset="0"/>
            </a:endParaRPr>
          </a:p>
          <a:p>
            <a:r>
              <a:rPr lang="mr-IN" sz="2000" dirty="0">
                <a:solidFill>
                  <a:srgbClr val="C814C9"/>
                </a:solidFill>
                <a:latin typeface="Courier" charset="0"/>
                <a:ea typeface="Courier" charset="0"/>
                <a:cs typeface="Courier" charset="0"/>
              </a:rPr>
              <a:t>    {% </a:t>
            </a:r>
            <a:r>
              <a:rPr lang="mr-IN" sz="2000" dirty="0" err="1">
                <a:solidFill>
                  <a:srgbClr val="C814C9"/>
                </a:solidFill>
                <a:latin typeface="Courier" charset="0"/>
                <a:ea typeface="Courier" charset="0"/>
                <a:cs typeface="Courier" charset="0"/>
              </a:rPr>
              <a:t>url</a:t>
            </a:r>
            <a:r>
              <a:rPr lang="mr-IN" sz="2000" dirty="0">
                <a:solidFill>
                  <a:srgbClr val="C814C9"/>
                </a:solidFill>
                <a:latin typeface="Courier" charset="0"/>
                <a:ea typeface="Courier" charset="0"/>
                <a:cs typeface="Courier" charset="0"/>
              </a:rPr>
              <a:t> '</a:t>
            </a:r>
            <a:r>
              <a:rPr lang="mr-IN" sz="2000" dirty="0" err="1">
                <a:solidFill>
                  <a:srgbClr val="C814C9"/>
                </a:solidFill>
                <a:latin typeface="Courier" charset="0"/>
                <a:ea typeface="Courier" charset="0"/>
                <a:cs typeface="Courier" charset="0"/>
              </a:rPr>
              <a:t>gview:cat</a:t>
            </a:r>
            <a:r>
              <a:rPr lang="mr-IN" sz="2000" dirty="0">
                <a:solidFill>
                  <a:srgbClr val="C814C9"/>
                </a:solidFill>
                <a:latin typeface="Courier" charset="0"/>
                <a:ea typeface="Courier" charset="0"/>
                <a:cs typeface="Courier" charset="0"/>
              </a:rPr>
              <a:t>' 42 %}</a:t>
            </a:r>
            <a:endParaRPr lang="mr-IN" sz="2000" dirty="0">
              <a:solidFill>
                <a:srgbClr val="000000"/>
              </a:solidFill>
              <a:latin typeface="Courier" charset="0"/>
              <a:ea typeface="Courier" charset="0"/>
              <a:cs typeface="Courier" charset="0"/>
            </a:endParaRPr>
          </a:p>
          <a:p>
            <a:r>
              <a:rPr lang="en-US" sz="2000" dirty="0">
                <a:solidFill>
                  <a:srgbClr val="C814C9"/>
                </a:solidFill>
                <a:latin typeface="Courier" charset="0"/>
                <a:ea typeface="Courier" charset="0"/>
                <a:cs typeface="Courier" charset="0"/>
              </a:rPr>
              <a:t>    (</a:t>
            </a:r>
            <a:r>
              <a:rPr lang="en-US" sz="2000" dirty="0" err="1">
                <a:solidFill>
                  <a:srgbClr val="C814C9"/>
                </a:solidFill>
                <a:latin typeface="Courier" charset="0"/>
                <a:ea typeface="Courier" charset="0"/>
                <a:cs typeface="Courier" charset="0"/>
              </a:rPr>
              <a:t>url</a:t>
            </a:r>
            <a:r>
              <a:rPr lang="en-US" sz="2000" dirty="0">
                <a:solidFill>
                  <a:srgbClr val="C814C9"/>
                </a:solidFill>
                <a:latin typeface="Courier" charset="0"/>
                <a:ea typeface="Courier" charset="0"/>
                <a:cs typeface="Courier" charset="0"/>
              </a:rPr>
              <a:t> '</a:t>
            </a:r>
            <a:r>
              <a:rPr lang="en-US" sz="2000" dirty="0" err="1">
                <a:solidFill>
                  <a:srgbClr val="C814C9"/>
                </a:solidFill>
                <a:latin typeface="Courier" charset="0"/>
                <a:ea typeface="Courier" charset="0"/>
                <a:cs typeface="Courier" charset="0"/>
              </a:rPr>
              <a:t>gview:cat</a:t>
            </a:r>
            <a:r>
              <a:rPr lang="en-US" sz="2000" dirty="0">
                <a:solidFill>
                  <a:srgbClr val="C814C9"/>
                </a:solidFill>
                <a:latin typeface="Courier" charset="0"/>
                <a:ea typeface="Courier" charset="0"/>
                <a:cs typeface="Courier" charset="0"/>
              </a:rPr>
              <a:t>' 42) </a:t>
            </a:r>
          </a:p>
          <a:p>
            <a:r>
              <a:rPr lang="mr-IN" sz="2000" dirty="0">
                <a:solidFill>
                  <a:srgbClr val="2EAEBB"/>
                </a:solidFill>
                <a:latin typeface="Courier" charset="0"/>
                <a:ea typeface="Courier" charset="0"/>
                <a:cs typeface="Courier" charset="0"/>
              </a:rPr>
              <a:t>&lt;/</a:t>
            </a:r>
            <a:r>
              <a:rPr lang="mr-IN" sz="2000" dirty="0" err="1">
                <a:solidFill>
                  <a:srgbClr val="C1651C"/>
                </a:solidFill>
                <a:latin typeface="Courier" charset="0"/>
                <a:ea typeface="Courier" charset="0"/>
                <a:cs typeface="Courier" charset="0"/>
              </a:rPr>
              <a:t>li</a:t>
            </a:r>
            <a:r>
              <a:rPr lang="mr-IN" sz="2000" dirty="0">
                <a:solidFill>
                  <a:srgbClr val="2EAEBB"/>
                </a:solidFill>
                <a:latin typeface="Courier" charset="0"/>
                <a:ea typeface="Courier" charset="0"/>
                <a:cs typeface="Courier" charset="0"/>
              </a:rPr>
              <a:t>&gt;</a:t>
            </a:r>
            <a:endParaRPr lang="mr-IN" sz="2000" u="sng" dirty="0">
              <a:solidFill>
                <a:srgbClr val="2EAEBB"/>
              </a:solidFill>
              <a:latin typeface="Courier" charset="0"/>
              <a:ea typeface="Courier" charset="0"/>
              <a:cs typeface="Courier" charset="0"/>
            </a:endParaRPr>
          </a:p>
        </p:txBody>
      </p:sp>
      <p:sp>
        <p:nvSpPr>
          <p:cNvPr id="4" name="TextBox 3"/>
          <p:cNvSpPr txBox="1"/>
          <p:nvPr/>
        </p:nvSpPr>
        <p:spPr>
          <a:xfrm>
            <a:off x="635431" y="1330422"/>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pic>
        <p:nvPicPr>
          <p:cNvPr id="11" name="Picture 10" descr="Using the url tag&#10;&#10;    hard-coded (not DRY)&#10;    /route/first (url 'route:first-view')&#10;    url 'route:second-view'&#10;    /gview/cats (url 'gview:cats') from gview/urls.py&#10;    /gview/cat/42 (url 'gview:cat' 42) from gview/urls.py&#10;    /route/second (url 'nsroute:second-view') from dj4e-samples/urls.py&#10;" title="Screen shot for https://samples.dj4e.com/rout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0630" y="943611"/>
            <a:ext cx="6418248" cy="5316512"/>
          </a:xfrm>
          <a:prstGeom prst="rect">
            <a:avLst/>
          </a:prstGeom>
        </p:spPr>
      </p:pic>
      <p:sp>
        <p:nvSpPr>
          <p:cNvPr id="12" name="TextBox 11"/>
          <p:cNvSpPr txBox="1"/>
          <p:nvPr/>
        </p:nvSpPr>
        <p:spPr>
          <a:xfrm>
            <a:off x="7187702" y="758945"/>
            <a:ext cx="3284104" cy="369332"/>
          </a:xfrm>
          <a:prstGeom prst="rect">
            <a:avLst/>
          </a:prstGeom>
          <a:noFill/>
        </p:spPr>
        <p:txBody>
          <a:bodyPr wrap="none" rtlCol="0">
            <a:spAutoFit/>
          </a:bodyPr>
          <a:lstStyle/>
          <a:p>
            <a:r>
              <a:rPr lang="en-US" dirty="0">
                <a:solidFill>
                  <a:srgbClr val="FFFF00"/>
                </a:solidFill>
              </a:rPr>
              <a:t>https://samples.dj4e.com/route/</a:t>
            </a:r>
          </a:p>
        </p:txBody>
      </p:sp>
    </p:spTree>
    <p:extLst>
      <p:ext uri="{BB962C8B-B14F-4D97-AF65-F5344CB8AC3E}">
        <p14:creationId xmlns:p14="http://schemas.microsoft.com/office/powerpoint/2010/main" val="10369408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30264" y="3357466"/>
            <a:ext cx="5597541" cy="2308324"/>
          </a:xfrm>
          <a:prstGeom prst="rect">
            <a:avLst/>
          </a:prstGeom>
          <a:solidFill>
            <a:schemeClr val="tx1"/>
          </a:solidFill>
        </p:spPr>
        <p:txBody>
          <a:bodyPr wrap="square">
            <a:spAutoFit/>
          </a:bodyPr>
          <a:lstStyle/>
          <a:p>
            <a:r>
              <a:rPr lang="mr-IN" sz="1600" dirty="0">
                <a:solidFill>
                  <a:srgbClr val="2EAEBB"/>
                </a:solidFill>
                <a:latin typeface="Menlo-Regular" charset="0"/>
              </a:rPr>
              <a:t>&lt;</a:t>
            </a:r>
            <a:r>
              <a:rPr lang="mr-IN" sz="1600" dirty="0" err="1">
                <a:solidFill>
                  <a:srgbClr val="C1651C"/>
                </a:solidFill>
                <a:latin typeface="Menlo-Regular" charset="0"/>
              </a:rPr>
              <a:t>li</a:t>
            </a:r>
            <a:r>
              <a:rPr lang="mr-IN" sz="1600" dirty="0">
                <a:solidFill>
                  <a:srgbClr val="2EAEBB"/>
                </a:solidFill>
                <a:latin typeface="Menlo-Regular" charset="0"/>
              </a:rPr>
              <a:t>&gt;</a:t>
            </a:r>
            <a:endParaRPr lang="mr-IN" sz="1600" dirty="0">
              <a:solidFill>
                <a:srgbClr val="000000"/>
              </a:solidFill>
              <a:latin typeface="Menlo-Regular" charset="0"/>
            </a:endParaRPr>
          </a:p>
          <a:p>
            <a:r>
              <a:rPr lang="en-US" sz="1600" dirty="0">
                <a:solidFill>
                  <a:srgbClr val="C814C9"/>
                </a:solidFill>
                <a:latin typeface="Menlo-Regular" charset="0"/>
              </a:rPr>
              <a:t>    </a:t>
            </a:r>
            <a:r>
              <a:rPr lang="mr-IN" sz="1600" dirty="0">
                <a:solidFill>
                  <a:srgbClr val="2EAEBB"/>
                </a:solidFill>
                <a:latin typeface="Menlo-Regular" charset="0"/>
              </a:rPr>
              <a:t>&lt;</a:t>
            </a:r>
            <a:r>
              <a:rPr lang="mr-IN" sz="1600" dirty="0" err="1">
                <a:solidFill>
                  <a:srgbClr val="C1651C"/>
                </a:solidFill>
                <a:latin typeface="Menlo-Regular" charset="0"/>
              </a:rPr>
              <a:t>a</a:t>
            </a:r>
            <a:r>
              <a:rPr lang="mr-IN" sz="1600" dirty="0">
                <a:solidFill>
                  <a:srgbClr val="2EAEBB"/>
                </a:solidFill>
                <a:latin typeface="Menlo-Regular" charset="0"/>
              </a:rPr>
              <a:t> </a:t>
            </a:r>
            <a:r>
              <a:rPr lang="mr-IN" sz="1600" dirty="0" err="1">
                <a:solidFill>
                  <a:srgbClr val="2FB41D"/>
                </a:solidFill>
                <a:latin typeface="Menlo-Regular" charset="0"/>
              </a:rPr>
              <a:t>href</a:t>
            </a:r>
            <a:r>
              <a:rPr lang="mr-IN" sz="1600" dirty="0">
                <a:solidFill>
                  <a:srgbClr val="2EAEBB"/>
                </a:solidFill>
                <a:latin typeface="Menlo-Regular" charset="0"/>
              </a:rPr>
              <a:t>=</a:t>
            </a:r>
            <a:r>
              <a:rPr lang="mr-IN" sz="1600" dirty="0">
                <a:solidFill>
                  <a:srgbClr val="B42419"/>
                </a:solidFill>
                <a:latin typeface="Menlo-Regular" charset="0"/>
              </a:rPr>
              <a:t>"{% </a:t>
            </a:r>
            <a:r>
              <a:rPr lang="mr-IN" sz="1600" dirty="0" err="1">
                <a:solidFill>
                  <a:srgbClr val="B42419"/>
                </a:solidFill>
                <a:latin typeface="Menlo-Regular" charset="0"/>
              </a:rPr>
              <a:t>url</a:t>
            </a:r>
            <a:r>
              <a:rPr lang="mr-IN" sz="1600" dirty="0">
                <a:solidFill>
                  <a:srgbClr val="B42419"/>
                </a:solidFill>
                <a:latin typeface="Menlo-Regular" charset="0"/>
              </a:rPr>
              <a:t> '</a:t>
            </a:r>
            <a:r>
              <a:rPr lang="mr-IN" sz="1600" dirty="0" err="1">
                <a:solidFill>
                  <a:srgbClr val="B42419"/>
                </a:solidFill>
                <a:latin typeface="Menlo-Regular" charset="0"/>
              </a:rPr>
              <a:t>route:second-view</a:t>
            </a:r>
            <a:r>
              <a:rPr lang="mr-IN" sz="1600" dirty="0">
                <a:solidFill>
                  <a:srgbClr val="B42419"/>
                </a:solidFill>
                <a:latin typeface="Menlo-Regular" charset="0"/>
              </a:rPr>
              <a:t>' %}"</a:t>
            </a:r>
            <a:r>
              <a:rPr lang="mr-IN" sz="1600" dirty="0">
                <a:solidFill>
                  <a:srgbClr val="2EAEBB"/>
                </a:solidFill>
                <a:latin typeface="Menlo-Regular" charset="0"/>
              </a:rPr>
              <a:t>&gt;</a:t>
            </a:r>
            <a:endParaRPr lang="mr-IN" sz="1600" dirty="0">
              <a:solidFill>
                <a:srgbClr val="000000"/>
              </a:solidFill>
              <a:latin typeface="Menlo-Regular" charset="0"/>
            </a:endParaRPr>
          </a:p>
          <a:p>
            <a:r>
              <a:rPr lang="en-US" sz="1600" dirty="0">
                <a:solidFill>
                  <a:srgbClr val="000000"/>
                </a:solidFill>
                <a:latin typeface="Menlo-Regular" charset="0"/>
              </a:rPr>
              <a:t>      </a:t>
            </a:r>
            <a:r>
              <a:rPr lang="en-US" sz="1600" u="sng" dirty="0" err="1">
                <a:solidFill>
                  <a:srgbClr val="C814C9"/>
                </a:solidFill>
                <a:latin typeface="Menlo-Regular" charset="0"/>
              </a:rPr>
              <a:t>url</a:t>
            </a:r>
            <a:r>
              <a:rPr lang="en-US" sz="1600" u="sng" dirty="0">
                <a:solidFill>
                  <a:srgbClr val="C814C9"/>
                </a:solidFill>
                <a:latin typeface="Menlo-Regular" charset="0"/>
              </a:rPr>
              <a:t> '</a:t>
            </a:r>
            <a:r>
              <a:rPr lang="en-US" sz="1600" u="sng" dirty="0" err="1">
                <a:solidFill>
                  <a:srgbClr val="C814C9"/>
                </a:solidFill>
                <a:latin typeface="Menlo-Regular" charset="0"/>
              </a:rPr>
              <a:t>route:second-view</a:t>
            </a:r>
            <a:r>
              <a:rPr lang="en-US" sz="1600" u="sng" dirty="0">
                <a:solidFill>
                  <a:srgbClr val="C814C9"/>
                </a:solidFill>
                <a:latin typeface="Menlo-Regular" charset="0"/>
              </a:rPr>
              <a:t>'</a:t>
            </a:r>
            <a:r>
              <a:rPr lang="en-US" sz="1600" u="sng" dirty="0">
                <a:solidFill>
                  <a:srgbClr val="2EAEBB"/>
                </a:solidFill>
                <a:latin typeface="Menlo-Regular" charset="0"/>
              </a:rPr>
              <a:t>&lt;/</a:t>
            </a:r>
            <a:r>
              <a:rPr lang="en-US" sz="1600" u="sng" dirty="0">
                <a:solidFill>
                  <a:srgbClr val="C1651C"/>
                </a:solidFill>
                <a:latin typeface="Menlo-Regular" charset="0"/>
              </a:rPr>
              <a:t>a</a:t>
            </a:r>
            <a:r>
              <a:rPr lang="en-US" sz="1600" u="sng" dirty="0">
                <a:solidFill>
                  <a:srgbClr val="2EAEBB"/>
                </a:solidFill>
                <a:latin typeface="Menlo-Regular" charset="0"/>
              </a:rPr>
              <a:t>&gt;</a:t>
            </a:r>
            <a:endParaRPr lang="en-US" sz="1600" u="sng" dirty="0">
              <a:solidFill>
                <a:srgbClr val="000000"/>
              </a:solidFill>
              <a:latin typeface="Menlo-Regular" charset="0"/>
            </a:endParaRPr>
          </a:p>
          <a:p>
            <a:r>
              <a:rPr lang="mr-IN" sz="1600" u="sng" dirty="0">
                <a:solidFill>
                  <a:srgbClr val="2EAEBB"/>
                </a:solidFill>
                <a:latin typeface="Menlo-Regular" charset="0"/>
              </a:rPr>
              <a:t>&lt;/</a:t>
            </a:r>
            <a:r>
              <a:rPr lang="mr-IN" sz="1600" u="sng" dirty="0" err="1">
                <a:solidFill>
                  <a:srgbClr val="C1651C"/>
                </a:solidFill>
                <a:latin typeface="Menlo-Regular" charset="0"/>
              </a:rPr>
              <a:t>li</a:t>
            </a:r>
            <a:r>
              <a:rPr lang="mr-IN" sz="1600" u="sng" dirty="0">
                <a:solidFill>
                  <a:srgbClr val="2EAEBB"/>
                </a:solidFill>
                <a:latin typeface="Menlo-Regular" charset="0"/>
              </a:rPr>
              <a:t>&gt;</a:t>
            </a:r>
            <a:endParaRPr lang="en-US" sz="1600" u="sng" dirty="0">
              <a:solidFill>
                <a:srgbClr val="2EAEBB"/>
              </a:solidFill>
              <a:latin typeface="Menlo-Regular" charset="0"/>
            </a:endParaRPr>
          </a:p>
          <a:p>
            <a:r>
              <a:rPr lang="en-US" sz="1600" u="sng" dirty="0">
                <a:solidFill>
                  <a:schemeClr val="bg1"/>
                </a:solidFill>
                <a:latin typeface="Menlo-Regular" charset="0"/>
              </a:rPr>
              <a:t>          . . . </a:t>
            </a:r>
            <a:endParaRPr lang="mr-IN" sz="1600" u="sng" dirty="0">
              <a:solidFill>
                <a:schemeClr val="bg1"/>
              </a:solidFill>
              <a:latin typeface="Menlo-Regular" charset="0"/>
            </a:endParaRPr>
          </a:p>
          <a:p>
            <a:r>
              <a:rPr lang="mr-IN" sz="1600" u="sng" dirty="0">
                <a:solidFill>
                  <a:srgbClr val="2EAEBB"/>
                </a:solidFill>
                <a:latin typeface="Menlo-Regular" charset="0"/>
              </a:rPr>
              <a:t>&lt;</a:t>
            </a:r>
            <a:r>
              <a:rPr lang="mr-IN" sz="1600" u="sng" dirty="0" err="1">
                <a:solidFill>
                  <a:srgbClr val="C1651C"/>
                </a:solidFill>
                <a:latin typeface="Menlo-Regular" charset="0"/>
              </a:rPr>
              <a:t>li</a:t>
            </a:r>
            <a:r>
              <a:rPr lang="mr-IN" sz="1600" u="sng" dirty="0">
                <a:solidFill>
                  <a:srgbClr val="2EAEBB"/>
                </a:solidFill>
                <a:latin typeface="Menlo-Regular" charset="0"/>
              </a:rPr>
              <a:t>&gt;</a:t>
            </a:r>
            <a:endParaRPr lang="mr-IN" sz="1600" u="sng" dirty="0">
              <a:solidFill>
                <a:srgbClr val="000000"/>
              </a:solidFill>
              <a:latin typeface="Menlo-Regular" charset="0"/>
            </a:endParaRPr>
          </a:p>
          <a:p>
            <a:r>
              <a:rPr lang="mr-IN" sz="1600" u="sng" dirty="0">
                <a:solidFill>
                  <a:srgbClr val="C814C9"/>
                </a:solidFill>
                <a:latin typeface="Menlo-Regular" charset="0"/>
              </a:rPr>
              <a:t>     {% </a:t>
            </a:r>
            <a:r>
              <a:rPr lang="mr-IN" sz="1600" u="sng" dirty="0" err="1">
                <a:solidFill>
                  <a:srgbClr val="C814C9"/>
                </a:solidFill>
                <a:latin typeface="Menlo-Regular" charset="0"/>
              </a:rPr>
              <a:t>url</a:t>
            </a:r>
            <a:r>
              <a:rPr lang="mr-IN" sz="1600" u="sng" dirty="0">
                <a:solidFill>
                  <a:srgbClr val="C814C9"/>
                </a:solidFill>
                <a:latin typeface="Menlo-Regular" charset="0"/>
              </a:rPr>
              <a:t> '</a:t>
            </a:r>
            <a:r>
              <a:rPr lang="mr-IN" sz="1600" u="sng" dirty="0" err="1">
                <a:solidFill>
                  <a:srgbClr val="C814C9"/>
                </a:solidFill>
                <a:latin typeface="Menlo-Regular" charset="0"/>
              </a:rPr>
              <a:t>nsroute:second-view</a:t>
            </a:r>
            <a:r>
              <a:rPr lang="mr-IN" sz="1600" u="sng" dirty="0">
                <a:solidFill>
                  <a:srgbClr val="C814C9"/>
                </a:solidFill>
                <a:latin typeface="Menlo-Regular" charset="0"/>
              </a:rPr>
              <a:t>' %}</a:t>
            </a:r>
            <a:endParaRPr lang="mr-IN" sz="1600" u="sng" dirty="0">
              <a:solidFill>
                <a:srgbClr val="000000"/>
              </a:solidFill>
              <a:latin typeface="Menlo-Regular" charset="0"/>
            </a:endParaRPr>
          </a:p>
          <a:p>
            <a:r>
              <a:rPr lang="en-US" sz="1600" u="sng" dirty="0">
                <a:solidFill>
                  <a:srgbClr val="C814C9"/>
                </a:solidFill>
                <a:latin typeface="Menlo-Regular" charset="0"/>
              </a:rPr>
              <a:t>    (</a:t>
            </a:r>
            <a:r>
              <a:rPr lang="en-US" sz="1600" u="sng" dirty="0" err="1">
                <a:solidFill>
                  <a:srgbClr val="C814C9"/>
                </a:solidFill>
                <a:latin typeface="Menlo-Regular" charset="0"/>
              </a:rPr>
              <a:t>url</a:t>
            </a:r>
            <a:r>
              <a:rPr lang="en-US" sz="1600" u="sng" dirty="0">
                <a:solidFill>
                  <a:srgbClr val="C814C9"/>
                </a:solidFill>
                <a:latin typeface="Menlo-Regular" charset="0"/>
              </a:rPr>
              <a:t> '</a:t>
            </a:r>
            <a:r>
              <a:rPr lang="en-US" sz="1600" u="sng" dirty="0" err="1">
                <a:solidFill>
                  <a:srgbClr val="C814C9"/>
                </a:solidFill>
                <a:latin typeface="Menlo-Regular" charset="0"/>
              </a:rPr>
              <a:t>nsroute:second-view</a:t>
            </a:r>
            <a:r>
              <a:rPr lang="en-US" sz="1600" u="sng" dirty="0">
                <a:solidFill>
                  <a:srgbClr val="C814C9"/>
                </a:solidFill>
                <a:latin typeface="Menlo-Regular" charset="0"/>
              </a:rPr>
              <a:t>') </a:t>
            </a:r>
          </a:p>
          <a:p>
            <a:r>
              <a:rPr lang="mr-IN" sz="1600" u="sng" dirty="0">
                <a:solidFill>
                  <a:srgbClr val="2EAEBB"/>
                </a:solidFill>
                <a:latin typeface="Menlo-Regular" charset="0"/>
              </a:rPr>
              <a:t>&lt;/</a:t>
            </a:r>
            <a:r>
              <a:rPr lang="mr-IN" sz="1600" u="sng" dirty="0" err="1">
                <a:solidFill>
                  <a:srgbClr val="C1651C"/>
                </a:solidFill>
                <a:latin typeface="Menlo-Regular" charset="0"/>
              </a:rPr>
              <a:t>li</a:t>
            </a:r>
            <a:r>
              <a:rPr lang="mr-IN" sz="1600" u="sng" dirty="0">
                <a:solidFill>
                  <a:srgbClr val="2EAEBB"/>
                </a:solidFill>
                <a:latin typeface="Menlo-Regular" charset="0"/>
              </a:rPr>
              <a:t>&gt;</a:t>
            </a:r>
            <a:endParaRPr lang="en-US" sz="1600" u="sng" dirty="0">
              <a:solidFill>
                <a:srgbClr val="2EAEBB"/>
              </a:solidFill>
              <a:latin typeface="Courier" charset="0"/>
              <a:ea typeface="Courier" charset="0"/>
              <a:cs typeface="Courier" charset="0"/>
            </a:endParaRPr>
          </a:p>
        </p:txBody>
      </p:sp>
      <p:sp>
        <p:nvSpPr>
          <p:cNvPr id="4" name="TextBox 3"/>
          <p:cNvSpPr txBox="1"/>
          <p:nvPr/>
        </p:nvSpPr>
        <p:spPr>
          <a:xfrm>
            <a:off x="635431" y="2875505"/>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sp>
        <p:nvSpPr>
          <p:cNvPr id="2" name="Title 1"/>
          <p:cNvSpPr>
            <a:spLocks noGrp="1"/>
          </p:cNvSpPr>
          <p:nvPr>
            <p:ph type="title"/>
          </p:nvPr>
        </p:nvSpPr>
        <p:spPr>
          <a:xfrm>
            <a:off x="7636476" y="3698098"/>
            <a:ext cx="3981390" cy="1325563"/>
          </a:xfrm>
        </p:spPr>
        <p:txBody>
          <a:bodyPr>
            <a:normAutofit/>
          </a:bodyPr>
          <a:lstStyle/>
          <a:p>
            <a:pPr algn="ctr"/>
            <a:r>
              <a:rPr lang="en-US" dirty="0"/>
              <a:t>A "second" </a:t>
            </a:r>
            <a:r>
              <a:rPr lang="en-US"/>
              <a:t>name space</a:t>
            </a:r>
            <a:endParaRPr lang="en-US" dirty="0"/>
          </a:p>
        </p:txBody>
      </p:sp>
      <p:sp>
        <p:nvSpPr>
          <p:cNvPr id="8" name="Rectangle 7"/>
          <p:cNvSpPr/>
          <p:nvPr/>
        </p:nvSpPr>
        <p:spPr>
          <a:xfrm>
            <a:off x="630264" y="1119897"/>
            <a:ext cx="8019466" cy="1600438"/>
          </a:xfrm>
          <a:prstGeom prst="rect">
            <a:avLst/>
          </a:prstGeom>
          <a:solidFill>
            <a:schemeClr val="tx1"/>
          </a:solidFill>
        </p:spPr>
        <p:txBody>
          <a:bodyPr wrap="square">
            <a:spAutoFit/>
          </a:bodyPr>
          <a:lstStyle/>
          <a:p>
            <a:r>
              <a:rPr lang="en-US" sz="1400" b="1" dirty="0" err="1">
                <a:solidFill>
                  <a:srgbClr val="000000"/>
                </a:solidFill>
                <a:latin typeface="Courier" charset="0"/>
                <a:ea typeface="Courier" charset="0"/>
                <a:cs typeface="Courier" charset="0"/>
              </a:rPr>
              <a:t>urlpatterns</a:t>
            </a:r>
            <a:r>
              <a:rPr lang="en-US" sz="1400" b="1" dirty="0">
                <a:solidFill>
                  <a:srgbClr val="000000"/>
                </a:solidFill>
                <a:latin typeface="Courier" charset="0"/>
                <a:ea typeface="Courier" charset="0"/>
                <a:cs typeface="Courier" charset="0"/>
              </a:rPr>
              <a:t> = [</a:t>
            </a:r>
          </a:p>
          <a:p>
            <a:r>
              <a:rPr lang="en-US" sz="1400" b="1" dirty="0">
                <a:solidFill>
                  <a:srgbClr val="000000"/>
                </a:solidFill>
                <a:latin typeface="Courier" charset="0"/>
                <a:ea typeface="Courier" charset="0"/>
                <a:cs typeface="Courier" charset="0"/>
              </a:rPr>
              <a:t>    path(</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 include(</a:t>
            </a:r>
            <a:r>
              <a:rPr lang="en-US" sz="1400" b="1" dirty="0">
                <a:solidFill>
                  <a:srgbClr val="B42419"/>
                </a:solidFill>
                <a:latin typeface="Courier" charset="0"/>
                <a:ea typeface="Courier" charset="0"/>
                <a:cs typeface="Courier" charset="0"/>
              </a:rPr>
              <a:t>'</a:t>
            </a:r>
            <a:r>
              <a:rPr lang="en-US" sz="1400" b="1" dirty="0" err="1">
                <a:solidFill>
                  <a:srgbClr val="B42419"/>
                </a:solidFill>
                <a:latin typeface="Courier" charset="0"/>
                <a:ea typeface="Courier" charset="0"/>
                <a:cs typeface="Courier" charset="0"/>
              </a:rPr>
              <a:t>home.urls</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 </a:t>
            </a:r>
          </a:p>
          <a:p>
            <a:r>
              <a:rPr lang="en-US" sz="1400" b="1" dirty="0">
                <a:solidFill>
                  <a:srgbClr val="000000"/>
                </a:solidFill>
                <a:latin typeface="Courier" charset="0"/>
                <a:ea typeface="Courier" charset="0"/>
                <a:cs typeface="Courier" charset="0"/>
              </a:rPr>
              <a:t>    path(</a:t>
            </a:r>
            <a:r>
              <a:rPr lang="en-US" sz="1400" b="1" dirty="0">
                <a:solidFill>
                  <a:srgbClr val="B42419"/>
                </a:solidFill>
                <a:latin typeface="Courier" charset="0"/>
                <a:ea typeface="Courier" charset="0"/>
                <a:cs typeface="Courier" charset="0"/>
              </a:rPr>
              <a:t>'admin/'</a:t>
            </a:r>
            <a:r>
              <a:rPr lang="en-US" sz="1400" b="1" dirty="0">
                <a:solidFill>
                  <a:srgbClr val="000000"/>
                </a:solidFill>
                <a:latin typeface="Courier" charset="0"/>
                <a:ea typeface="Courier" charset="0"/>
                <a:cs typeface="Courier" charset="0"/>
              </a:rPr>
              <a:t>, </a:t>
            </a:r>
            <a:r>
              <a:rPr lang="en-US" sz="1400" b="1" dirty="0" err="1">
                <a:solidFill>
                  <a:srgbClr val="000000"/>
                </a:solidFill>
                <a:latin typeface="Courier" charset="0"/>
                <a:ea typeface="Courier" charset="0"/>
                <a:cs typeface="Courier" charset="0"/>
              </a:rPr>
              <a:t>admin.site.urls</a:t>
            </a:r>
            <a:r>
              <a:rPr lang="en-US" sz="1400" b="1" dirty="0">
                <a:solidFill>
                  <a:srgbClr val="000000"/>
                </a:solidFill>
                <a:latin typeface="Courier" charset="0"/>
                <a:ea typeface="Courier" charset="0"/>
                <a:cs typeface="Courier" charset="0"/>
              </a:rPr>
              <a:t>),  </a:t>
            </a:r>
            <a:r>
              <a:rPr lang="en-US" sz="1400" b="1" dirty="0">
                <a:solidFill>
                  <a:srgbClr val="400BD9"/>
                </a:solidFill>
                <a:latin typeface="Courier" charset="0"/>
                <a:ea typeface="Courier" charset="0"/>
                <a:cs typeface="Courier" charset="0"/>
              </a:rPr>
              <a:t># Keep</a:t>
            </a:r>
            <a:endParaRPr lang="en-US" sz="1400" b="1" dirty="0">
              <a:solidFill>
                <a:srgbClr val="000000"/>
              </a:solidFill>
              <a:latin typeface="Courier" charset="0"/>
              <a:ea typeface="Courier" charset="0"/>
              <a:cs typeface="Courier" charset="0"/>
            </a:endParaRPr>
          </a:p>
          <a:p>
            <a:r>
              <a:rPr lang="en-US" sz="1400" b="1" dirty="0">
                <a:solidFill>
                  <a:srgbClr val="000000"/>
                </a:solidFill>
                <a:latin typeface="Courier" charset="0"/>
                <a:ea typeface="Courier" charset="0"/>
                <a:cs typeface="Courier" charset="0"/>
              </a:rPr>
              <a:t>    </a:t>
            </a:r>
            <a:r>
              <a:rPr lang="en-US" sz="1400" b="1" dirty="0" err="1">
                <a:solidFill>
                  <a:srgbClr val="000000"/>
                </a:solidFill>
                <a:latin typeface="Courier" charset="0"/>
                <a:ea typeface="Courier" charset="0"/>
                <a:cs typeface="Courier" charset="0"/>
              </a:rPr>
              <a:t>url</a:t>
            </a:r>
            <a:r>
              <a:rPr lang="en-US" sz="1400" b="1" dirty="0">
                <a:solidFill>
                  <a:srgbClr val="000000"/>
                </a:solidFill>
                <a:latin typeface="Courier" charset="0"/>
                <a:ea typeface="Courier" charset="0"/>
                <a:cs typeface="Courier" charset="0"/>
              </a:rPr>
              <a:t>(</a:t>
            </a:r>
            <a:r>
              <a:rPr lang="en-US" sz="1400" b="1" dirty="0">
                <a:solidFill>
                  <a:srgbClr val="B42419"/>
                </a:solidFill>
                <a:latin typeface="Courier" charset="0"/>
                <a:ea typeface="Courier" charset="0"/>
                <a:cs typeface="Courier" charset="0"/>
              </a:rPr>
              <a:t>r'^</a:t>
            </a:r>
            <a:r>
              <a:rPr lang="en-US" sz="1400" b="1" dirty="0" err="1">
                <a:solidFill>
                  <a:srgbClr val="B42419"/>
                </a:solidFill>
                <a:latin typeface="Courier" charset="0"/>
                <a:ea typeface="Courier" charset="0"/>
                <a:cs typeface="Courier" charset="0"/>
              </a:rPr>
              <a:t>oauth</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 include(</a:t>
            </a:r>
            <a:r>
              <a:rPr lang="en-US" sz="1400" b="1" dirty="0">
                <a:solidFill>
                  <a:srgbClr val="B42419"/>
                </a:solidFill>
                <a:latin typeface="Courier" charset="0"/>
                <a:ea typeface="Courier" charset="0"/>
                <a:cs typeface="Courier" charset="0"/>
              </a:rPr>
              <a:t>'</a:t>
            </a:r>
            <a:r>
              <a:rPr lang="en-US" sz="1400" b="1" dirty="0" err="1">
                <a:solidFill>
                  <a:srgbClr val="B42419"/>
                </a:solidFill>
                <a:latin typeface="Courier" charset="0"/>
                <a:ea typeface="Courier" charset="0"/>
                <a:cs typeface="Courier" charset="0"/>
              </a:rPr>
              <a:t>social_django.urls</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 namespace=</a:t>
            </a:r>
            <a:r>
              <a:rPr lang="en-US" sz="1400" b="1" dirty="0">
                <a:solidFill>
                  <a:srgbClr val="B42419"/>
                </a:solidFill>
                <a:latin typeface="Courier" charset="0"/>
                <a:ea typeface="Courier" charset="0"/>
                <a:cs typeface="Courier" charset="0"/>
              </a:rPr>
              <a:t>'social'</a:t>
            </a:r>
            <a:r>
              <a:rPr lang="en-US" sz="1400" b="1" dirty="0">
                <a:solidFill>
                  <a:srgbClr val="000000"/>
                </a:solidFill>
                <a:latin typeface="Courier" charset="0"/>
                <a:ea typeface="Courier" charset="0"/>
                <a:cs typeface="Courier" charset="0"/>
              </a:rPr>
              <a:t>)),</a:t>
            </a:r>
          </a:p>
          <a:p>
            <a:r>
              <a:rPr lang="en-US" sz="1400" b="1" dirty="0">
                <a:solidFill>
                  <a:srgbClr val="000000"/>
                </a:solidFill>
                <a:latin typeface="Courier" charset="0"/>
                <a:ea typeface="Courier" charset="0"/>
                <a:cs typeface="Courier" charset="0"/>
              </a:rPr>
              <a:t>    path(</a:t>
            </a:r>
            <a:r>
              <a:rPr lang="en-US" sz="1400" b="1" dirty="0">
                <a:solidFill>
                  <a:srgbClr val="B42419"/>
                </a:solidFill>
                <a:latin typeface="Courier" charset="0"/>
                <a:ea typeface="Courier" charset="0"/>
                <a:cs typeface="Courier" charset="0"/>
              </a:rPr>
              <a:t>'hello/'</a:t>
            </a:r>
            <a:r>
              <a:rPr lang="en-US" sz="1400" b="1" dirty="0">
                <a:solidFill>
                  <a:srgbClr val="000000"/>
                </a:solidFill>
                <a:latin typeface="Courier" charset="0"/>
                <a:ea typeface="Courier" charset="0"/>
                <a:cs typeface="Courier" charset="0"/>
              </a:rPr>
              <a:t>, include(</a:t>
            </a:r>
            <a:r>
              <a:rPr lang="en-US" sz="1400" b="1" dirty="0">
                <a:solidFill>
                  <a:srgbClr val="B42419"/>
                </a:solidFill>
                <a:latin typeface="Courier" charset="0"/>
                <a:ea typeface="Courier" charset="0"/>
                <a:cs typeface="Courier" charset="0"/>
              </a:rPr>
              <a:t>'</a:t>
            </a:r>
            <a:r>
              <a:rPr lang="en-US" sz="1400" b="1" dirty="0" err="1">
                <a:solidFill>
                  <a:srgbClr val="B42419"/>
                </a:solidFill>
                <a:latin typeface="Courier" charset="0"/>
                <a:ea typeface="Courier" charset="0"/>
                <a:cs typeface="Courier" charset="0"/>
              </a:rPr>
              <a:t>hello.urls</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a:t>
            </a:r>
          </a:p>
          <a:p>
            <a:r>
              <a:rPr lang="en-US" sz="1400" b="1" dirty="0">
                <a:solidFill>
                  <a:srgbClr val="000000"/>
                </a:solidFill>
                <a:latin typeface="Courier" charset="0"/>
                <a:ea typeface="Courier" charset="0"/>
                <a:cs typeface="Courier" charset="0"/>
              </a:rPr>
              <a:t>    path(</a:t>
            </a:r>
            <a:r>
              <a:rPr lang="en-US" sz="1400" b="1" dirty="0">
                <a:solidFill>
                  <a:srgbClr val="B42419"/>
                </a:solidFill>
                <a:latin typeface="Courier" charset="0"/>
                <a:ea typeface="Courier" charset="0"/>
                <a:cs typeface="Courier" charset="0"/>
              </a:rPr>
              <a:t>'route/'</a:t>
            </a:r>
            <a:r>
              <a:rPr lang="en-US" sz="1400" b="1" dirty="0">
                <a:solidFill>
                  <a:srgbClr val="000000"/>
                </a:solidFill>
                <a:latin typeface="Courier" charset="0"/>
                <a:ea typeface="Courier" charset="0"/>
                <a:cs typeface="Courier" charset="0"/>
              </a:rPr>
              <a:t>, include(</a:t>
            </a:r>
            <a:r>
              <a:rPr lang="en-US" sz="1400" b="1" dirty="0">
                <a:solidFill>
                  <a:srgbClr val="B42419"/>
                </a:solidFill>
                <a:latin typeface="Courier" charset="0"/>
                <a:ea typeface="Courier" charset="0"/>
                <a:cs typeface="Courier" charset="0"/>
              </a:rPr>
              <a:t>'</a:t>
            </a:r>
            <a:r>
              <a:rPr lang="en-US" sz="1400" b="1" dirty="0" err="1">
                <a:solidFill>
                  <a:srgbClr val="B42419"/>
                </a:solidFill>
                <a:latin typeface="Courier" charset="0"/>
                <a:ea typeface="Courier" charset="0"/>
                <a:cs typeface="Courier" charset="0"/>
              </a:rPr>
              <a:t>route.urls</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 namespace=</a:t>
            </a:r>
            <a:r>
              <a:rPr lang="en-US" sz="1400" b="1" dirty="0">
                <a:solidFill>
                  <a:srgbClr val="B42419"/>
                </a:solidFill>
                <a:latin typeface="Courier" charset="0"/>
                <a:ea typeface="Courier" charset="0"/>
                <a:cs typeface="Courier" charset="0"/>
              </a:rPr>
              <a:t>'</a:t>
            </a:r>
            <a:r>
              <a:rPr lang="en-US" sz="1400" b="1" dirty="0" err="1">
                <a:solidFill>
                  <a:srgbClr val="B42419"/>
                </a:solidFill>
                <a:latin typeface="Courier" charset="0"/>
                <a:ea typeface="Courier" charset="0"/>
                <a:cs typeface="Courier" charset="0"/>
              </a:rPr>
              <a:t>nsroute</a:t>
            </a:r>
            <a:r>
              <a:rPr lang="en-US" sz="1400" b="1" dirty="0">
                <a:solidFill>
                  <a:srgbClr val="B42419"/>
                </a:solidFill>
                <a:latin typeface="Courier" charset="0"/>
                <a:ea typeface="Courier" charset="0"/>
                <a:cs typeface="Courier" charset="0"/>
              </a:rPr>
              <a:t>'</a:t>
            </a:r>
            <a:r>
              <a:rPr lang="en-US" sz="1400" b="1" dirty="0">
                <a:solidFill>
                  <a:srgbClr val="000000"/>
                </a:solidFill>
                <a:latin typeface="Courier" charset="0"/>
                <a:ea typeface="Courier" charset="0"/>
                <a:cs typeface="Courier" charset="0"/>
              </a:rPr>
              <a:t>)),</a:t>
            </a:r>
          </a:p>
          <a:p>
            <a:r>
              <a:rPr lang="en-US" sz="1400" b="1" dirty="0">
                <a:solidFill>
                  <a:srgbClr val="000000"/>
                </a:solidFill>
                <a:latin typeface="Courier" charset="0"/>
                <a:ea typeface="Courier" charset="0"/>
                <a:cs typeface="Courier" charset="0"/>
              </a:rPr>
              <a:t>]</a:t>
            </a:r>
          </a:p>
        </p:txBody>
      </p:sp>
      <p:sp>
        <p:nvSpPr>
          <p:cNvPr id="9" name="Rectangle 8"/>
          <p:cNvSpPr/>
          <p:nvPr/>
        </p:nvSpPr>
        <p:spPr>
          <a:xfrm>
            <a:off x="630264" y="611884"/>
            <a:ext cx="3479542" cy="369332"/>
          </a:xfrm>
          <a:prstGeom prst="rect">
            <a:avLst/>
          </a:prstGeom>
        </p:spPr>
        <p:txBody>
          <a:bodyPr wrap="none">
            <a:spAutoFit/>
          </a:bodyPr>
          <a:lstStyle/>
          <a:p>
            <a:r>
              <a:rPr lang="en-US" dirty="0">
                <a:solidFill>
                  <a:srgbClr val="FFFF00"/>
                </a:solidFill>
              </a:rPr>
              <a:t>dj4e-samples/dj4e-samples/</a:t>
            </a:r>
            <a:r>
              <a:rPr lang="en-US" dirty="0" err="1">
                <a:solidFill>
                  <a:srgbClr val="FFFF00"/>
                </a:solidFill>
              </a:rPr>
              <a:t>urls.py</a:t>
            </a:r>
            <a:endParaRPr lang="en-US" dirty="0"/>
          </a:p>
        </p:txBody>
      </p:sp>
    </p:spTree>
    <p:extLst>
      <p:ext uri="{BB962C8B-B14F-4D97-AF65-F5344CB8AC3E}">
        <p14:creationId xmlns:p14="http://schemas.microsoft.com/office/powerpoint/2010/main" val="3110446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1CC35974-3685-9643-8DE5-910156893BCA}"/>
              </a:ext>
            </a:extLst>
          </p:cNvPr>
          <p:cNvSpPr>
            <a:spLocks noGrp="1"/>
          </p:cNvSpPr>
          <p:nvPr>
            <p:ph type="title" idx="4294967295"/>
          </p:nvPr>
        </p:nvSpPr>
        <p:spPr/>
        <p:txBody>
          <a:bodyPr/>
          <a:lstStyle/>
          <a:p>
            <a:r>
              <a:rPr lang="en-US" altLang="zh-CN" dirty="0">
                <a:solidFill>
                  <a:schemeClr val="bg1"/>
                </a:solidFill>
              </a:rPr>
              <a:t>URLs</a:t>
            </a:r>
            <a:endParaRPr lang="en-US" dirty="0">
              <a:solidFill>
                <a:schemeClr val="bg1"/>
              </a:solidFill>
            </a:endParaRPr>
          </a:p>
        </p:txBody>
      </p:sp>
      <p:sp>
        <p:nvSpPr>
          <p:cNvPr id="3" name="Rectangle 2"/>
          <p:cNvSpPr/>
          <p:nvPr/>
        </p:nvSpPr>
        <p:spPr>
          <a:xfrm>
            <a:off x="481979" y="2603696"/>
            <a:ext cx="5832321" cy="2462213"/>
          </a:xfrm>
          <a:prstGeom prst="rect">
            <a:avLst/>
          </a:prstGeom>
          <a:solidFill>
            <a:schemeClr val="tx1"/>
          </a:solidFill>
        </p:spPr>
        <p:txBody>
          <a:bodyPr wrap="square">
            <a:spAutoFit/>
          </a:bodyPr>
          <a:lstStyle/>
          <a:p>
            <a:r>
              <a:rPr lang="en-US" sz="1400" dirty="0">
                <a:solidFill>
                  <a:srgbClr val="C814C9"/>
                </a:solidFill>
                <a:latin typeface="Courier" charset="0"/>
                <a:ea typeface="Courier" charset="0"/>
                <a:cs typeface="Courier" charset="0"/>
              </a:rPr>
              <a:t>from</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django.shortcuts</a:t>
            </a:r>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import</a:t>
            </a:r>
            <a:r>
              <a:rPr lang="en-US" sz="1400" dirty="0">
                <a:solidFill>
                  <a:srgbClr val="000000"/>
                </a:solidFill>
                <a:latin typeface="Courier" charset="0"/>
                <a:ea typeface="Courier" charset="0"/>
                <a:cs typeface="Courier" charset="0"/>
              </a:rPr>
              <a:t> render</a:t>
            </a:r>
          </a:p>
          <a:p>
            <a:r>
              <a:rPr lang="en-US" sz="1400" dirty="0">
                <a:solidFill>
                  <a:srgbClr val="C814C9"/>
                </a:solidFill>
                <a:latin typeface="Courier" charset="0"/>
                <a:ea typeface="Courier" charset="0"/>
                <a:cs typeface="Courier" charset="0"/>
              </a:rPr>
              <a:t>from</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django.urls</a:t>
            </a:r>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import</a:t>
            </a:r>
            <a:r>
              <a:rPr lang="en-US" sz="1400" dirty="0">
                <a:solidFill>
                  <a:srgbClr val="000000"/>
                </a:solidFill>
                <a:latin typeface="Courier" charset="0"/>
                <a:ea typeface="Courier" charset="0"/>
                <a:cs typeface="Courier" charset="0"/>
              </a:rPr>
              <a:t> reverse</a:t>
            </a:r>
          </a:p>
          <a:p>
            <a:r>
              <a:rPr lang="en-US" sz="1400" dirty="0">
                <a:solidFill>
                  <a:srgbClr val="C814C9"/>
                </a:solidFill>
                <a:latin typeface="Courier" charset="0"/>
                <a:ea typeface="Courier" charset="0"/>
                <a:cs typeface="Courier" charset="0"/>
              </a:rPr>
              <a:t>from</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django.views</a:t>
            </a:r>
            <a:r>
              <a:rPr lang="en-US" sz="1400" dirty="0">
                <a:solidFill>
                  <a:srgbClr val="000000"/>
                </a:solidFill>
                <a:latin typeface="Courier" charset="0"/>
                <a:ea typeface="Courier" charset="0"/>
                <a:cs typeface="Courier" charset="0"/>
              </a:rPr>
              <a:t> </a:t>
            </a:r>
            <a:r>
              <a:rPr lang="en-US" sz="1400" dirty="0">
                <a:solidFill>
                  <a:srgbClr val="C814C9"/>
                </a:solidFill>
                <a:latin typeface="Courier" charset="0"/>
                <a:ea typeface="Courier" charset="0"/>
                <a:cs typeface="Courier" charset="0"/>
              </a:rPr>
              <a:t>import</a:t>
            </a:r>
            <a:r>
              <a:rPr lang="en-US" sz="1400" dirty="0">
                <a:solidFill>
                  <a:srgbClr val="000000"/>
                </a:solidFill>
                <a:latin typeface="Courier" charset="0"/>
                <a:ea typeface="Courier" charset="0"/>
                <a:cs typeface="Courier" charset="0"/>
              </a:rPr>
              <a:t> View</a:t>
            </a:r>
          </a:p>
          <a:p>
            <a:endParaRPr lang="en-US" sz="1400" dirty="0">
              <a:solidFill>
                <a:srgbClr val="C1651C"/>
              </a:solidFill>
              <a:latin typeface="Courier" charset="0"/>
              <a:ea typeface="Courier" charset="0"/>
              <a:cs typeface="Courier" charset="0"/>
            </a:endParaRPr>
          </a:p>
          <a:p>
            <a:r>
              <a:rPr lang="en-US" sz="1400" dirty="0">
                <a:solidFill>
                  <a:srgbClr val="C1651C"/>
                </a:solidFill>
                <a:latin typeface="Courier" charset="0"/>
                <a:ea typeface="Courier" charset="0"/>
                <a:cs typeface="Courier" charset="0"/>
              </a:rPr>
              <a:t>class</a:t>
            </a:r>
            <a:r>
              <a:rPr lang="en-US" sz="1400" dirty="0">
                <a:solidFill>
                  <a:srgbClr val="000000"/>
                </a:solidFill>
                <a:latin typeface="Courier" charset="0"/>
                <a:ea typeface="Courier" charset="0"/>
                <a:cs typeface="Courier" charset="0"/>
              </a:rPr>
              <a:t> </a:t>
            </a:r>
            <a:r>
              <a:rPr lang="en-US" sz="1400" dirty="0" err="1">
                <a:solidFill>
                  <a:srgbClr val="2EAEBB"/>
                </a:solidFill>
                <a:latin typeface="Courier" charset="0"/>
                <a:ea typeface="Courier" charset="0"/>
                <a:cs typeface="Courier" charset="0"/>
              </a:rPr>
              <a:t>SecondView</a:t>
            </a:r>
            <a:r>
              <a:rPr lang="en-US" sz="1400" dirty="0">
                <a:solidFill>
                  <a:srgbClr val="000000"/>
                </a:solidFill>
                <a:latin typeface="Courier" charset="0"/>
                <a:ea typeface="Courier" charset="0"/>
                <a:cs typeface="Courier" charset="0"/>
              </a:rPr>
              <a:t>(View):</a:t>
            </a:r>
          </a:p>
          <a:p>
            <a:r>
              <a:rPr lang="en-US" sz="1400" dirty="0">
                <a:solidFill>
                  <a:srgbClr val="000000"/>
                </a:solidFill>
                <a:latin typeface="Courier" charset="0"/>
                <a:ea typeface="Courier" charset="0"/>
                <a:cs typeface="Courier" charset="0"/>
              </a:rPr>
              <a:t>  </a:t>
            </a:r>
            <a:r>
              <a:rPr lang="en-US" sz="1400" dirty="0" err="1">
                <a:solidFill>
                  <a:srgbClr val="C1651C"/>
                </a:solidFill>
                <a:latin typeface="Courier" charset="0"/>
                <a:ea typeface="Courier" charset="0"/>
                <a:cs typeface="Courier" charset="0"/>
              </a:rPr>
              <a:t>def</a:t>
            </a:r>
            <a:r>
              <a:rPr lang="en-US" sz="1400" dirty="0">
                <a:solidFill>
                  <a:srgbClr val="000000"/>
                </a:solidFill>
                <a:latin typeface="Courier" charset="0"/>
                <a:ea typeface="Courier" charset="0"/>
                <a:cs typeface="Courier" charset="0"/>
              </a:rPr>
              <a:t> </a:t>
            </a:r>
            <a:r>
              <a:rPr lang="en-US" sz="1400" dirty="0">
                <a:solidFill>
                  <a:srgbClr val="2EAEBB"/>
                </a:solidFill>
                <a:latin typeface="Courier" charset="0"/>
                <a:ea typeface="Courier" charset="0"/>
                <a:cs typeface="Courier" charset="0"/>
              </a:rPr>
              <a:t>get</a:t>
            </a:r>
            <a:r>
              <a:rPr lang="en-US" sz="1400" dirty="0">
                <a:solidFill>
                  <a:srgbClr val="000000"/>
                </a:solidFill>
                <a:latin typeface="Courier" charset="0"/>
                <a:ea typeface="Courier" charset="0"/>
                <a:cs typeface="Courier" charset="0"/>
              </a:rPr>
              <a:t>(self, request) :</a:t>
            </a:r>
          </a:p>
          <a:p>
            <a:r>
              <a:rPr lang="en-US" sz="1400" dirty="0">
                <a:solidFill>
                  <a:srgbClr val="000000"/>
                </a:solidFill>
                <a:latin typeface="Courier" charset="0"/>
                <a:ea typeface="Courier" charset="0"/>
                <a:cs typeface="Courier" charset="0"/>
              </a:rPr>
              <a:t>    u = reverse(</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gview:cats</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a:t>
            </a:r>
          </a:p>
          <a:p>
            <a:r>
              <a:rPr lang="en-US" sz="1400" dirty="0">
                <a:solidFill>
                  <a:srgbClr val="000000"/>
                </a:solidFill>
                <a:latin typeface="Courier" charset="0"/>
                <a:ea typeface="Courier" charset="0"/>
                <a:cs typeface="Courier" charset="0"/>
              </a:rPr>
              <a:t>    u2 = reverse(</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gview:dogs</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a:t>
            </a:r>
          </a:p>
          <a:p>
            <a:r>
              <a:rPr lang="mr-IN" sz="1400" dirty="0">
                <a:solidFill>
                  <a:srgbClr val="000000"/>
                </a:solidFill>
                <a:latin typeface="Courier" charset="0"/>
                <a:ea typeface="Courier" charset="0"/>
                <a:cs typeface="Courier" charset="0"/>
              </a:rPr>
              <a:t>    u3 = </a:t>
            </a:r>
            <a:r>
              <a:rPr lang="mr-IN" sz="1400" dirty="0" err="1">
                <a:solidFill>
                  <a:srgbClr val="000000"/>
                </a:solidFill>
                <a:latin typeface="Courier" charset="0"/>
                <a:ea typeface="Courier" charset="0"/>
                <a:cs typeface="Courier" charset="0"/>
              </a:rPr>
              <a:t>reverse</a:t>
            </a:r>
            <a:r>
              <a:rPr lang="mr-IN" sz="1400" dirty="0">
                <a:solidFill>
                  <a:srgbClr val="000000"/>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a:t>
            </a:r>
            <a:r>
              <a:rPr lang="mr-IN" sz="1400" dirty="0" err="1">
                <a:solidFill>
                  <a:srgbClr val="B42419"/>
                </a:solidFill>
                <a:latin typeface="Courier" charset="0"/>
                <a:ea typeface="Courier" charset="0"/>
                <a:cs typeface="Courier" charset="0"/>
              </a:rPr>
              <a:t>gview:dog</a:t>
            </a:r>
            <a:r>
              <a:rPr lang="mr-IN" sz="1400" dirty="0">
                <a:solidFill>
                  <a:srgbClr val="B42419"/>
                </a:solidFill>
                <a:latin typeface="Courier" charset="0"/>
                <a:ea typeface="Courier" charset="0"/>
                <a:cs typeface="Courier" charset="0"/>
              </a:rPr>
              <a:t>'</a:t>
            </a:r>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args</a:t>
            </a:r>
            <a:r>
              <a:rPr lang="mr-IN" sz="1400" dirty="0">
                <a:solidFill>
                  <a:srgbClr val="000000"/>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'42'</a:t>
            </a:r>
            <a:r>
              <a:rPr lang="mr-IN" sz="1400" dirty="0">
                <a:solidFill>
                  <a:srgbClr val="000000"/>
                </a:solidFill>
                <a:latin typeface="Courier" charset="0"/>
                <a:ea typeface="Courier" charset="0"/>
                <a:cs typeface="Courier" charset="0"/>
              </a:rPr>
              <a:t>] )</a:t>
            </a:r>
          </a:p>
          <a:p>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ctx</a:t>
            </a:r>
            <a:r>
              <a:rPr lang="mr-IN" sz="1400" dirty="0">
                <a:solidFill>
                  <a:srgbClr val="000000"/>
                </a:solidFill>
                <a:latin typeface="Courier" charset="0"/>
                <a:ea typeface="Courier" charset="0"/>
                <a:cs typeface="Courier" charset="0"/>
              </a:rPr>
              <a:t> = {</a:t>
            </a:r>
            <a:r>
              <a:rPr lang="mr-IN" sz="1400" dirty="0">
                <a:solidFill>
                  <a:srgbClr val="B42419"/>
                </a:solidFill>
                <a:latin typeface="Courier" charset="0"/>
                <a:ea typeface="Courier" charset="0"/>
                <a:cs typeface="Courier" charset="0"/>
              </a:rPr>
              <a:t>'x1'</a:t>
            </a:r>
            <a:r>
              <a:rPr lang="mr-IN" sz="1400" dirty="0">
                <a:solidFill>
                  <a:srgbClr val="000000"/>
                </a:solidFill>
                <a:latin typeface="Courier" charset="0"/>
                <a:ea typeface="Courier" charset="0"/>
                <a:cs typeface="Courier" charset="0"/>
              </a:rPr>
              <a:t> : </a:t>
            </a:r>
            <a:r>
              <a:rPr lang="mr-IN" sz="1400" dirty="0" err="1">
                <a:solidFill>
                  <a:srgbClr val="000000"/>
                </a:solidFill>
                <a:latin typeface="Courier" charset="0"/>
                <a:ea typeface="Courier" charset="0"/>
                <a:cs typeface="Courier" charset="0"/>
              </a:rPr>
              <a:t>u</a:t>
            </a:r>
            <a:r>
              <a:rPr lang="mr-IN" sz="1400" dirty="0">
                <a:solidFill>
                  <a:srgbClr val="000000"/>
                </a:solidFill>
                <a:latin typeface="Courier" charset="0"/>
                <a:ea typeface="Courier" charset="0"/>
                <a:cs typeface="Courier" charset="0"/>
              </a:rPr>
              <a:t>, </a:t>
            </a:r>
            <a:r>
              <a:rPr lang="mr-IN" sz="1400" dirty="0">
                <a:solidFill>
                  <a:srgbClr val="B42419"/>
                </a:solidFill>
                <a:latin typeface="Courier" charset="0"/>
                <a:ea typeface="Courier" charset="0"/>
                <a:cs typeface="Courier" charset="0"/>
              </a:rPr>
              <a:t>'x2'</a:t>
            </a:r>
            <a:r>
              <a:rPr lang="mr-IN" sz="1400" dirty="0">
                <a:solidFill>
                  <a:srgbClr val="000000"/>
                </a:solidFill>
                <a:latin typeface="Courier" charset="0"/>
                <a:ea typeface="Courier" charset="0"/>
                <a:cs typeface="Courier" charset="0"/>
              </a:rPr>
              <a:t>: u2, </a:t>
            </a:r>
            <a:r>
              <a:rPr lang="mr-IN" sz="1400" dirty="0">
                <a:solidFill>
                  <a:srgbClr val="B42419"/>
                </a:solidFill>
                <a:latin typeface="Courier" charset="0"/>
                <a:ea typeface="Courier" charset="0"/>
                <a:cs typeface="Courier" charset="0"/>
              </a:rPr>
              <a:t>'x3'</a:t>
            </a:r>
            <a:r>
              <a:rPr lang="mr-IN" sz="1400" dirty="0">
                <a:solidFill>
                  <a:srgbClr val="000000"/>
                </a:solidFill>
                <a:latin typeface="Courier" charset="0"/>
                <a:ea typeface="Courier" charset="0"/>
                <a:cs typeface="Courier" charset="0"/>
              </a:rPr>
              <a:t>: u3 }</a:t>
            </a:r>
          </a:p>
          <a:p>
            <a:r>
              <a:rPr lang="en-US" sz="1400" dirty="0">
                <a:solidFill>
                  <a:srgbClr val="000000"/>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return</a:t>
            </a:r>
            <a:r>
              <a:rPr lang="en-US" sz="1400" dirty="0">
                <a:solidFill>
                  <a:srgbClr val="000000"/>
                </a:solidFill>
                <a:latin typeface="Courier" charset="0"/>
                <a:ea typeface="Courier" charset="0"/>
                <a:cs typeface="Courier" charset="0"/>
              </a:rPr>
              <a:t> render(request, </a:t>
            </a:r>
            <a:r>
              <a:rPr lang="en-US" sz="1400" dirty="0">
                <a:solidFill>
                  <a:srgbClr val="B42419"/>
                </a:solidFill>
                <a:latin typeface="Courier" charset="0"/>
                <a:ea typeface="Courier" charset="0"/>
                <a:cs typeface="Courier" charset="0"/>
              </a:rPr>
              <a:t>'route/</a:t>
            </a:r>
            <a:r>
              <a:rPr lang="en-US" sz="1400" dirty="0" err="1">
                <a:solidFill>
                  <a:srgbClr val="B42419"/>
                </a:solidFill>
                <a:latin typeface="Courier" charset="0"/>
                <a:ea typeface="Courier" charset="0"/>
                <a:cs typeface="Courier" charset="0"/>
              </a:rPr>
              <a:t>second.html</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ctx</a:t>
            </a:r>
            <a:r>
              <a:rPr lang="en-US" sz="1400" dirty="0">
                <a:solidFill>
                  <a:srgbClr val="000000"/>
                </a:solidFill>
                <a:latin typeface="Courier" charset="0"/>
                <a:ea typeface="Courier" charset="0"/>
                <a:cs typeface="Courier" charset="0"/>
              </a:rPr>
              <a:t>)</a:t>
            </a:r>
            <a:endParaRPr lang="en-US" sz="1400" u="sng" dirty="0">
              <a:solidFill>
                <a:srgbClr val="2EAEBB"/>
              </a:solidFill>
              <a:latin typeface="Courier" charset="0"/>
              <a:ea typeface="Courier" charset="0"/>
              <a:cs typeface="Courier" charset="0"/>
            </a:endParaRPr>
          </a:p>
        </p:txBody>
      </p:sp>
      <p:sp>
        <p:nvSpPr>
          <p:cNvPr id="4" name="TextBox 3"/>
          <p:cNvSpPr txBox="1"/>
          <p:nvPr/>
        </p:nvSpPr>
        <p:spPr>
          <a:xfrm>
            <a:off x="487147" y="2121735"/>
            <a:ext cx="2925737" cy="369332"/>
          </a:xfrm>
          <a:prstGeom prst="rect">
            <a:avLst/>
          </a:prstGeom>
          <a:noFill/>
        </p:spPr>
        <p:txBody>
          <a:bodyPr wrap="none" rtlCol="0">
            <a:spAutoFit/>
          </a:bodyPr>
          <a:lstStyle/>
          <a:p>
            <a:r>
              <a:rPr lang="en-US" dirty="0">
                <a:solidFill>
                  <a:srgbClr val="FFFF00"/>
                </a:solidFill>
              </a:rPr>
              <a:t>dj4e-samples/route/</a:t>
            </a:r>
            <a:r>
              <a:rPr lang="en-US" dirty="0" err="1">
                <a:solidFill>
                  <a:srgbClr val="FFFF00"/>
                </a:solidFill>
              </a:rPr>
              <a:t>views.py</a:t>
            </a:r>
            <a:endParaRPr lang="en-US" dirty="0">
              <a:solidFill>
                <a:srgbClr val="FFFF00"/>
              </a:solidFill>
            </a:endParaRPr>
          </a:p>
        </p:txBody>
      </p:sp>
      <p:sp>
        <p:nvSpPr>
          <p:cNvPr id="8" name="Rectangle 7"/>
          <p:cNvSpPr/>
          <p:nvPr/>
        </p:nvSpPr>
        <p:spPr>
          <a:xfrm>
            <a:off x="543764" y="1373827"/>
            <a:ext cx="6203023" cy="276999"/>
          </a:xfrm>
          <a:prstGeom prst="rect">
            <a:avLst/>
          </a:prstGeom>
          <a:solidFill>
            <a:schemeClr val="tx1"/>
          </a:solidFill>
        </p:spPr>
        <p:txBody>
          <a:bodyPr wrap="square">
            <a:spAutoFit/>
          </a:bodyPr>
          <a:lstStyle/>
          <a:p>
            <a:r>
              <a:rPr lang="en-US" sz="1200" dirty="0">
                <a:solidFill>
                  <a:srgbClr val="000000"/>
                </a:solidFill>
                <a:latin typeface="Menlo-Regular" charset="0"/>
              </a:rPr>
              <a:t> path(</a:t>
            </a:r>
            <a:r>
              <a:rPr lang="en-US" sz="1200" dirty="0">
                <a:solidFill>
                  <a:srgbClr val="B42419"/>
                </a:solidFill>
                <a:latin typeface="Menlo-Regular" charset="0"/>
              </a:rPr>
              <a:t>'second'</a:t>
            </a:r>
            <a:r>
              <a:rPr lang="en-US" sz="1200" dirty="0">
                <a:solidFill>
                  <a:srgbClr val="000000"/>
                </a:solidFill>
                <a:latin typeface="Menlo-Regular" charset="0"/>
              </a:rPr>
              <a:t>, </a:t>
            </a:r>
            <a:r>
              <a:rPr lang="en-US" sz="1200" dirty="0" err="1">
                <a:solidFill>
                  <a:srgbClr val="000000"/>
                </a:solidFill>
                <a:latin typeface="Menlo-Regular" charset="0"/>
              </a:rPr>
              <a:t>views.SecondView.as_view</a:t>
            </a:r>
            <a:r>
              <a:rPr lang="en-US" sz="1200" dirty="0">
                <a:solidFill>
                  <a:srgbClr val="000000"/>
                </a:solidFill>
                <a:latin typeface="Menlo-Regular" charset="0"/>
              </a:rPr>
              <a:t>(), name=</a:t>
            </a:r>
            <a:r>
              <a:rPr lang="en-US" sz="1200" dirty="0">
                <a:solidFill>
                  <a:srgbClr val="B42419"/>
                </a:solidFill>
                <a:latin typeface="Menlo-Regular" charset="0"/>
              </a:rPr>
              <a:t>'second-view'</a:t>
            </a:r>
            <a:r>
              <a:rPr lang="en-US" sz="1200" dirty="0">
                <a:solidFill>
                  <a:srgbClr val="000000"/>
                </a:solidFill>
                <a:latin typeface="Menlo-Regular" charset="0"/>
              </a:rPr>
              <a:t>),</a:t>
            </a:r>
            <a:endParaRPr lang="en-US" sz="1200" dirty="0">
              <a:solidFill>
                <a:srgbClr val="000000"/>
              </a:solidFill>
              <a:effectLst/>
              <a:latin typeface="Courier" charset="0"/>
              <a:ea typeface="Courier" charset="0"/>
              <a:cs typeface="Courier" charset="0"/>
            </a:endParaRPr>
          </a:p>
        </p:txBody>
      </p:sp>
      <p:sp>
        <p:nvSpPr>
          <p:cNvPr id="9" name="Rectangle 8"/>
          <p:cNvSpPr/>
          <p:nvPr/>
        </p:nvSpPr>
        <p:spPr>
          <a:xfrm>
            <a:off x="7689410" y="1327660"/>
            <a:ext cx="2745752" cy="369332"/>
          </a:xfrm>
          <a:prstGeom prst="rect">
            <a:avLst/>
          </a:prstGeom>
        </p:spPr>
        <p:txBody>
          <a:bodyPr wrap="none">
            <a:spAutoFit/>
          </a:bodyPr>
          <a:lstStyle/>
          <a:p>
            <a:r>
              <a:rPr lang="en-US" dirty="0">
                <a:solidFill>
                  <a:srgbClr val="FFFF00"/>
                </a:solidFill>
              </a:rPr>
              <a:t>dj4e-samples/route/</a:t>
            </a:r>
            <a:r>
              <a:rPr lang="en-US" dirty="0" err="1">
                <a:solidFill>
                  <a:srgbClr val="FFFF00"/>
                </a:solidFill>
              </a:rPr>
              <a:t>urls.py</a:t>
            </a:r>
            <a:endParaRPr lang="en-US" dirty="0"/>
          </a:p>
        </p:txBody>
      </p:sp>
      <p:sp>
        <p:nvSpPr>
          <p:cNvPr id="10" name="Rectangle 9"/>
          <p:cNvSpPr/>
          <p:nvPr/>
        </p:nvSpPr>
        <p:spPr>
          <a:xfrm>
            <a:off x="6689196" y="2603696"/>
            <a:ext cx="4901444" cy="2893100"/>
          </a:xfrm>
          <a:prstGeom prst="rect">
            <a:avLst/>
          </a:prstGeom>
          <a:solidFill>
            <a:schemeClr val="tx1"/>
          </a:solidFill>
        </p:spPr>
        <p:txBody>
          <a:bodyPr wrap="square">
            <a:spAutoFit/>
          </a:bodyPr>
          <a:lstStyle/>
          <a:p>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li</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mr-IN" sz="1400" dirty="0">
                <a:solidFill>
                  <a:srgbClr val="C814C9"/>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&lt;</a:t>
            </a:r>
            <a:r>
              <a:rPr lang="mr-IN" sz="1400" dirty="0" err="1">
                <a:solidFill>
                  <a:srgbClr val="C1651C"/>
                </a:solidFill>
                <a:latin typeface="Courier" charset="0"/>
                <a:ea typeface="Courier" charset="0"/>
                <a:cs typeface="Courier" charset="0"/>
              </a:rPr>
              <a:t>a</a:t>
            </a:r>
            <a:r>
              <a:rPr lang="mr-IN" sz="1400" dirty="0">
                <a:solidFill>
                  <a:srgbClr val="2EAEBB"/>
                </a:solidFill>
                <a:latin typeface="Courier" charset="0"/>
                <a:ea typeface="Courier" charset="0"/>
                <a:cs typeface="Courier" charset="0"/>
              </a:rPr>
              <a:t> </a:t>
            </a:r>
            <a:r>
              <a:rPr lang="mr-IN" sz="1400" dirty="0" err="1">
                <a:solidFill>
                  <a:srgbClr val="2FB41D"/>
                </a:solidFill>
                <a:latin typeface="Courier" charset="0"/>
                <a:ea typeface="Courier" charset="0"/>
                <a:cs typeface="Courier" charset="0"/>
              </a:rPr>
              <a:t>href</a:t>
            </a:r>
            <a:r>
              <a:rPr lang="mr-IN" sz="1400" dirty="0">
                <a:solidFill>
                  <a:srgbClr val="2EAEBB"/>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 </a:t>
            </a:r>
            <a:r>
              <a:rPr lang="mr-IN" sz="1400" dirty="0" err="1">
                <a:solidFill>
                  <a:srgbClr val="B42419"/>
                </a:solidFill>
                <a:latin typeface="Courier" charset="0"/>
                <a:ea typeface="Courier" charset="0"/>
                <a:cs typeface="Courier" charset="0"/>
              </a:rPr>
              <a:t>url</a:t>
            </a:r>
            <a:r>
              <a:rPr lang="mr-IN" sz="1400" dirty="0">
                <a:solidFill>
                  <a:srgbClr val="B42419"/>
                </a:solidFill>
                <a:latin typeface="Courier" charset="0"/>
                <a:ea typeface="Courier" charset="0"/>
                <a:cs typeface="Courier" charset="0"/>
              </a:rPr>
              <a:t> '</a:t>
            </a:r>
            <a:r>
              <a:rPr lang="mr-IN" sz="1400" dirty="0" err="1">
                <a:solidFill>
                  <a:srgbClr val="B42419"/>
                </a:solidFill>
                <a:latin typeface="Courier" charset="0"/>
                <a:ea typeface="Courier" charset="0"/>
                <a:cs typeface="Courier" charset="0"/>
              </a:rPr>
              <a:t>route:first-view</a:t>
            </a:r>
            <a:r>
              <a:rPr lang="mr-IN" sz="1400" dirty="0">
                <a:solidFill>
                  <a:srgbClr val="B42419"/>
                </a:solidFill>
                <a:latin typeface="Courier" charset="0"/>
                <a:ea typeface="Courier" charset="0"/>
                <a:cs typeface="Courier" charset="0"/>
              </a:rPr>
              <a:t>' %}"</a:t>
            </a:r>
            <a:r>
              <a:rPr lang="mr-IN" sz="1400" dirty="0">
                <a:solidFill>
                  <a:srgbClr val="2EAEBB"/>
                </a:solidFill>
                <a:latin typeface="Courier" charset="0"/>
                <a:ea typeface="Courier" charset="0"/>
                <a:cs typeface="Courier" charset="0"/>
              </a:rPr>
              <a:t>&gt;</a:t>
            </a:r>
            <a:endParaRPr lang="mr-IN" sz="1400" dirty="0">
              <a:solidFill>
                <a:srgbClr val="000000"/>
              </a:solidFill>
              <a:latin typeface="Courier" charset="0"/>
              <a:ea typeface="Courier" charset="0"/>
              <a:cs typeface="Courier" charset="0"/>
            </a:endParaRPr>
          </a:p>
          <a:p>
            <a:r>
              <a:rPr lang="en-US" sz="1400" dirty="0">
                <a:solidFill>
                  <a:srgbClr val="000000"/>
                </a:solidFill>
                <a:latin typeface="Courier" charset="0"/>
                <a:ea typeface="Courier" charset="0"/>
                <a:cs typeface="Courier" charset="0"/>
              </a:rPr>
              <a:t>    </a:t>
            </a:r>
            <a:r>
              <a:rPr lang="en-US" sz="1400" u="sng" dirty="0" err="1">
                <a:solidFill>
                  <a:srgbClr val="C814C9"/>
                </a:solidFill>
                <a:latin typeface="Courier" charset="0"/>
                <a:ea typeface="Courier" charset="0"/>
                <a:cs typeface="Courier" charset="0"/>
              </a:rPr>
              <a:t>route:first-view</a:t>
            </a:r>
            <a:r>
              <a:rPr lang="en-US" sz="1400" u="sng" dirty="0">
                <a:solidFill>
                  <a:srgbClr val="2EAEBB"/>
                </a:solidFill>
                <a:latin typeface="Courier" charset="0"/>
                <a:ea typeface="Courier" charset="0"/>
                <a:cs typeface="Courier" charset="0"/>
              </a:rPr>
              <a:t>&lt;/</a:t>
            </a:r>
            <a:r>
              <a:rPr lang="en-US" sz="1400" u="sng" dirty="0">
                <a:solidFill>
                  <a:srgbClr val="C1651C"/>
                </a:solidFill>
                <a:latin typeface="Courier" charset="0"/>
                <a:ea typeface="Courier" charset="0"/>
                <a:cs typeface="Courier" charset="0"/>
              </a:rPr>
              <a:t>a</a:t>
            </a:r>
            <a:r>
              <a:rPr lang="en-US" sz="1400" u="sng" dirty="0">
                <a:solidFill>
                  <a:srgbClr val="2EAEBB"/>
                </a:solidFill>
                <a:latin typeface="Courier" charset="0"/>
                <a:ea typeface="Courier" charset="0"/>
                <a:cs typeface="Courier" charset="0"/>
              </a:rPr>
              <a:t>&gt;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x1 }} (x1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x2 }} (x2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x3 }} (x3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en-US" sz="1400" u="sng" dirty="0">
              <a:solidFill>
                <a:srgbClr val="2EAEBB"/>
              </a:solidFill>
              <a:latin typeface="Courier" charset="0"/>
              <a:ea typeface="Courier" charset="0"/>
              <a:cs typeface="Courier" charset="0"/>
            </a:endParaRPr>
          </a:p>
        </p:txBody>
      </p:sp>
      <p:sp>
        <p:nvSpPr>
          <p:cNvPr id="11" name="TextBox 10"/>
          <p:cNvSpPr txBox="1"/>
          <p:nvPr/>
        </p:nvSpPr>
        <p:spPr>
          <a:xfrm>
            <a:off x="6607864" y="2121735"/>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spTree>
    <p:extLst>
      <p:ext uri="{BB962C8B-B14F-4D97-AF65-F5344CB8AC3E}">
        <p14:creationId xmlns:p14="http://schemas.microsoft.com/office/powerpoint/2010/main" val="13627507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2FD5EC77-C949-9440-B664-1597DE5A0352}"/>
              </a:ext>
            </a:extLst>
          </p:cNvPr>
          <p:cNvSpPr>
            <a:spLocks noGrp="1"/>
          </p:cNvSpPr>
          <p:nvPr>
            <p:ph type="title" idx="4294967295"/>
          </p:nvPr>
        </p:nvSpPr>
        <p:spPr/>
        <p:txBody>
          <a:bodyPr/>
          <a:lstStyle/>
          <a:p>
            <a:r>
              <a:rPr lang="en-US" altLang="zh-CN" dirty="0">
                <a:solidFill>
                  <a:schemeClr val="bg1"/>
                </a:solidFill>
              </a:rPr>
              <a:t>URLs</a:t>
            </a:r>
            <a:endParaRPr lang="en-US" dirty="0">
              <a:solidFill>
                <a:schemeClr val="bg1"/>
              </a:solidFill>
            </a:endParaRPr>
          </a:p>
        </p:txBody>
      </p:sp>
      <p:sp>
        <p:nvSpPr>
          <p:cNvPr id="3" name="Rectangle 2"/>
          <p:cNvSpPr/>
          <p:nvPr/>
        </p:nvSpPr>
        <p:spPr>
          <a:xfrm>
            <a:off x="481979" y="1302428"/>
            <a:ext cx="5832321" cy="1600438"/>
          </a:xfrm>
          <a:prstGeom prst="rect">
            <a:avLst/>
          </a:prstGeom>
          <a:solidFill>
            <a:schemeClr val="tx1"/>
          </a:solidFill>
        </p:spPr>
        <p:txBody>
          <a:bodyPr wrap="square">
            <a:spAutoFit/>
          </a:bodyPr>
          <a:lstStyle/>
          <a:p>
            <a:r>
              <a:rPr lang="en-US" sz="1400" dirty="0">
                <a:solidFill>
                  <a:srgbClr val="C1651C"/>
                </a:solidFill>
                <a:latin typeface="Courier" charset="0"/>
                <a:ea typeface="Courier" charset="0"/>
                <a:cs typeface="Courier" charset="0"/>
              </a:rPr>
              <a:t>class</a:t>
            </a:r>
            <a:r>
              <a:rPr lang="en-US" sz="1400" dirty="0">
                <a:solidFill>
                  <a:srgbClr val="000000"/>
                </a:solidFill>
                <a:latin typeface="Courier" charset="0"/>
                <a:ea typeface="Courier" charset="0"/>
                <a:cs typeface="Courier" charset="0"/>
              </a:rPr>
              <a:t> </a:t>
            </a:r>
            <a:r>
              <a:rPr lang="en-US" sz="1400" dirty="0" err="1">
                <a:solidFill>
                  <a:srgbClr val="2EAEBB"/>
                </a:solidFill>
                <a:latin typeface="Courier" charset="0"/>
                <a:ea typeface="Courier" charset="0"/>
                <a:cs typeface="Courier" charset="0"/>
              </a:rPr>
              <a:t>SecondView</a:t>
            </a:r>
            <a:r>
              <a:rPr lang="en-US" sz="1400" dirty="0">
                <a:solidFill>
                  <a:srgbClr val="000000"/>
                </a:solidFill>
                <a:latin typeface="Courier" charset="0"/>
                <a:ea typeface="Courier" charset="0"/>
                <a:cs typeface="Courier" charset="0"/>
              </a:rPr>
              <a:t>(View):</a:t>
            </a:r>
          </a:p>
          <a:p>
            <a:r>
              <a:rPr lang="en-US" sz="1400" dirty="0">
                <a:solidFill>
                  <a:srgbClr val="000000"/>
                </a:solidFill>
                <a:latin typeface="Courier" charset="0"/>
                <a:ea typeface="Courier" charset="0"/>
                <a:cs typeface="Courier" charset="0"/>
              </a:rPr>
              <a:t>  </a:t>
            </a:r>
            <a:r>
              <a:rPr lang="en-US" sz="1400" dirty="0" err="1">
                <a:solidFill>
                  <a:srgbClr val="C1651C"/>
                </a:solidFill>
                <a:latin typeface="Courier" charset="0"/>
                <a:ea typeface="Courier" charset="0"/>
                <a:cs typeface="Courier" charset="0"/>
              </a:rPr>
              <a:t>def</a:t>
            </a:r>
            <a:r>
              <a:rPr lang="en-US" sz="1400" dirty="0">
                <a:solidFill>
                  <a:srgbClr val="000000"/>
                </a:solidFill>
                <a:latin typeface="Courier" charset="0"/>
                <a:ea typeface="Courier" charset="0"/>
                <a:cs typeface="Courier" charset="0"/>
              </a:rPr>
              <a:t> </a:t>
            </a:r>
            <a:r>
              <a:rPr lang="en-US" sz="1400" dirty="0">
                <a:solidFill>
                  <a:srgbClr val="2EAEBB"/>
                </a:solidFill>
                <a:latin typeface="Courier" charset="0"/>
                <a:ea typeface="Courier" charset="0"/>
                <a:cs typeface="Courier" charset="0"/>
              </a:rPr>
              <a:t>get</a:t>
            </a:r>
            <a:r>
              <a:rPr lang="en-US" sz="1400" dirty="0">
                <a:solidFill>
                  <a:srgbClr val="000000"/>
                </a:solidFill>
                <a:latin typeface="Courier" charset="0"/>
                <a:ea typeface="Courier" charset="0"/>
                <a:cs typeface="Courier" charset="0"/>
              </a:rPr>
              <a:t>(self, request) :</a:t>
            </a:r>
          </a:p>
          <a:p>
            <a:r>
              <a:rPr lang="en-US" sz="1400" dirty="0">
                <a:solidFill>
                  <a:srgbClr val="000000"/>
                </a:solidFill>
                <a:latin typeface="Courier" charset="0"/>
                <a:ea typeface="Courier" charset="0"/>
                <a:cs typeface="Courier" charset="0"/>
              </a:rPr>
              <a:t>    u = reverse(</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gview:cats</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a:t>
            </a:r>
          </a:p>
          <a:p>
            <a:r>
              <a:rPr lang="en-US" sz="1400" dirty="0">
                <a:solidFill>
                  <a:srgbClr val="000000"/>
                </a:solidFill>
                <a:latin typeface="Courier" charset="0"/>
                <a:ea typeface="Courier" charset="0"/>
                <a:cs typeface="Courier" charset="0"/>
              </a:rPr>
              <a:t>    u2 = reverse (</a:t>
            </a:r>
            <a:r>
              <a:rPr lang="en-US" sz="1400" dirty="0">
                <a:solidFill>
                  <a:srgbClr val="B42419"/>
                </a:solidFill>
                <a:latin typeface="Courier" charset="0"/>
                <a:ea typeface="Courier" charset="0"/>
                <a:cs typeface="Courier" charset="0"/>
              </a:rPr>
              <a:t>'</a:t>
            </a:r>
            <a:r>
              <a:rPr lang="en-US" sz="1400" dirty="0" err="1">
                <a:solidFill>
                  <a:srgbClr val="B42419"/>
                </a:solidFill>
                <a:latin typeface="Courier" charset="0"/>
                <a:ea typeface="Courier" charset="0"/>
                <a:cs typeface="Courier" charset="0"/>
              </a:rPr>
              <a:t>gview:dogs</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a:t>
            </a:r>
          </a:p>
          <a:p>
            <a:r>
              <a:rPr lang="mr-IN" sz="1400" dirty="0">
                <a:solidFill>
                  <a:srgbClr val="000000"/>
                </a:solidFill>
                <a:latin typeface="Courier" charset="0"/>
                <a:ea typeface="Courier" charset="0"/>
                <a:cs typeface="Courier" charset="0"/>
              </a:rPr>
              <a:t>    u3 = </a:t>
            </a:r>
            <a:r>
              <a:rPr lang="mr-IN" sz="1400" dirty="0" err="1">
                <a:solidFill>
                  <a:srgbClr val="000000"/>
                </a:solidFill>
                <a:latin typeface="Courier" charset="0"/>
                <a:ea typeface="Courier" charset="0"/>
                <a:cs typeface="Courier" charset="0"/>
              </a:rPr>
              <a:t>reverse</a:t>
            </a:r>
            <a:r>
              <a:rPr lang="mr-IN" sz="1400" dirty="0">
                <a:solidFill>
                  <a:srgbClr val="000000"/>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a:t>
            </a:r>
            <a:r>
              <a:rPr lang="mr-IN" sz="1400" dirty="0" err="1">
                <a:solidFill>
                  <a:srgbClr val="B42419"/>
                </a:solidFill>
                <a:latin typeface="Courier" charset="0"/>
                <a:ea typeface="Courier" charset="0"/>
                <a:cs typeface="Courier" charset="0"/>
              </a:rPr>
              <a:t>gview:dog</a:t>
            </a:r>
            <a:r>
              <a:rPr lang="mr-IN" sz="1400" dirty="0">
                <a:solidFill>
                  <a:srgbClr val="B42419"/>
                </a:solidFill>
                <a:latin typeface="Courier" charset="0"/>
                <a:ea typeface="Courier" charset="0"/>
                <a:cs typeface="Courier" charset="0"/>
              </a:rPr>
              <a:t>'</a:t>
            </a:r>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args</a:t>
            </a:r>
            <a:r>
              <a:rPr lang="mr-IN" sz="1400" dirty="0">
                <a:solidFill>
                  <a:srgbClr val="000000"/>
                </a:solidFill>
                <a:latin typeface="Courier" charset="0"/>
                <a:ea typeface="Courier" charset="0"/>
                <a:cs typeface="Courier" charset="0"/>
              </a:rPr>
              <a:t>=[</a:t>
            </a:r>
            <a:r>
              <a:rPr lang="mr-IN" sz="1400" dirty="0">
                <a:solidFill>
                  <a:srgbClr val="B42419"/>
                </a:solidFill>
                <a:latin typeface="Courier" charset="0"/>
                <a:ea typeface="Courier" charset="0"/>
                <a:cs typeface="Courier" charset="0"/>
              </a:rPr>
              <a:t>'42'</a:t>
            </a:r>
            <a:r>
              <a:rPr lang="mr-IN" sz="1400" dirty="0">
                <a:solidFill>
                  <a:srgbClr val="000000"/>
                </a:solidFill>
                <a:latin typeface="Courier" charset="0"/>
                <a:ea typeface="Courier" charset="0"/>
                <a:cs typeface="Courier" charset="0"/>
              </a:rPr>
              <a:t>] )</a:t>
            </a:r>
          </a:p>
          <a:p>
            <a:r>
              <a:rPr lang="mr-IN" sz="1400" dirty="0">
                <a:solidFill>
                  <a:srgbClr val="000000"/>
                </a:solidFill>
                <a:latin typeface="Courier" charset="0"/>
                <a:ea typeface="Courier" charset="0"/>
                <a:cs typeface="Courier" charset="0"/>
              </a:rPr>
              <a:t>    </a:t>
            </a:r>
            <a:r>
              <a:rPr lang="mr-IN" sz="1400" dirty="0" err="1">
                <a:solidFill>
                  <a:srgbClr val="000000"/>
                </a:solidFill>
                <a:latin typeface="Courier" charset="0"/>
                <a:ea typeface="Courier" charset="0"/>
                <a:cs typeface="Courier" charset="0"/>
              </a:rPr>
              <a:t>ctx</a:t>
            </a:r>
            <a:r>
              <a:rPr lang="mr-IN" sz="1400" dirty="0">
                <a:solidFill>
                  <a:srgbClr val="000000"/>
                </a:solidFill>
                <a:latin typeface="Courier" charset="0"/>
                <a:ea typeface="Courier" charset="0"/>
                <a:cs typeface="Courier" charset="0"/>
              </a:rPr>
              <a:t> = {</a:t>
            </a:r>
            <a:r>
              <a:rPr lang="mr-IN" sz="1400" dirty="0">
                <a:solidFill>
                  <a:srgbClr val="B42419"/>
                </a:solidFill>
                <a:latin typeface="Courier" charset="0"/>
                <a:ea typeface="Courier" charset="0"/>
                <a:cs typeface="Courier" charset="0"/>
              </a:rPr>
              <a:t>'x1'</a:t>
            </a:r>
            <a:r>
              <a:rPr lang="mr-IN" sz="1400" dirty="0">
                <a:solidFill>
                  <a:srgbClr val="000000"/>
                </a:solidFill>
                <a:latin typeface="Courier" charset="0"/>
                <a:ea typeface="Courier" charset="0"/>
                <a:cs typeface="Courier" charset="0"/>
              </a:rPr>
              <a:t> : </a:t>
            </a:r>
            <a:r>
              <a:rPr lang="mr-IN" sz="1400" dirty="0" err="1">
                <a:solidFill>
                  <a:srgbClr val="000000"/>
                </a:solidFill>
                <a:latin typeface="Courier" charset="0"/>
                <a:ea typeface="Courier" charset="0"/>
                <a:cs typeface="Courier" charset="0"/>
              </a:rPr>
              <a:t>u</a:t>
            </a:r>
            <a:r>
              <a:rPr lang="mr-IN" sz="1400" dirty="0">
                <a:solidFill>
                  <a:srgbClr val="000000"/>
                </a:solidFill>
                <a:latin typeface="Courier" charset="0"/>
                <a:ea typeface="Courier" charset="0"/>
                <a:cs typeface="Courier" charset="0"/>
              </a:rPr>
              <a:t>, </a:t>
            </a:r>
            <a:r>
              <a:rPr lang="mr-IN" sz="1400" dirty="0">
                <a:solidFill>
                  <a:srgbClr val="B42419"/>
                </a:solidFill>
                <a:latin typeface="Courier" charset="0"/>
                <a:ea typeface="Courier" charset="0"/>
                <a:cs typeface="Courier" charset="0"/>
              </a:rPr>
              <a:t>'x2'</a:t>
            </a:r>
            <a:r>
              <a:rPr lang="mr-IN" sz="1400" dirty="0">
                <a:solidFill>
                  <a:srgbClr val="000000"/>
                </a:solidFill>
                <a:latin typeface="Courier" charset="0"/>
                <a:ea typeface="Courier" charset="0"/>
                <a:cs typeface="Courier" charset="0"/>
              </a:rPr>
              <a:t>: u2, </a:t>
            </a:r>
            <a:r>
              <a:rPr lang="mr-IN" sz="1400" dirty="0">
                <a:solidFill>
                  <a:srgbClr val="B42419"/>
                </a:solidFill>
                <a:latin typeface="Courier" charset="0"/>
                <a:ea typeface="Courier" charset="0"/>
                <a:cs typeface="Courier" charset="0"/>
              </a:rPr>
              <a:t>'x3'</a:t>
            </a:r>
            <a:r>
              <a:rPr lang="mr-IN" sz="1400" dirty="0">
                <a:solidFill>
                  <a:srgbClr val="000000"/>
                </a:solidFill>
                <a:latin typeface="Courier" charset="0"/>
                <a:ea typeface="Courier" charset="0"/>
                <a:cs typeface="Courier" charset="0"/>
              </a:rPr>
              <a:t>: u3 }</a:t>
            </a:r>
          </a:p>
          <a:p>
            <a:r>
              <a:rPr lang="en-US" sz="1400" dirty="0">
                <a:solidFill>
                  <a:srgbClr val="000000"/>
                </a:solidFill>
                <a:latin typeface="Courier" charset="0"/>
                <a:ea typeface="Courier" charset="0"/>
                <a:cs typeface="Courier" charset="0"/>
              </a:rPr>
              <a:t>    </a:t>
            </a:r>
            <a:r>
              <a:rPr lang="en-US" sz="1400" dirty="0">
                <a:solidFill>
                  <a:srgbClr val="C1651C"/>
                </a:solidFill>
                <a:latin typeface="Courier" charset="0"/>
                <a:ea typeface="Courier" charset="0"/>
                <a:cs typeface="Courier" charset="0"/>
              </a:rPr>
              <a:t>return</a:t>
            </a:r>
            <a:r>
              <a:rPr lang="en-US" sz="1400" dirty="0">
                <a:solidFill>
                  <a:srgbClr val="000000"/>
                </a:solidFill>
                <a:latin typeface="Courier" charset="0"/>
                <a:ea typeface="Courier" charset="0"/>
                <a:cs typeface="Courier" charset="0"/>
              </a:rPr>
              <a:t> render(request, </a:t>
            </a:r>
            <a:r>
              <a:rPr lang="en-US" sz="1400" dirty="0">
                <a:solidFill>
                  <a:srgbClr val="B42419"/>
                </a:solidFill>
                <a:latin typeface="Courier" charset="0"/>
                <a:ea typeface="Courier" charset="0"/>
                <a:cs typeface="Courier" charset="0"/>
              </a:rPr>
              <a:t>'route/</a:t>
            </a:r>
            <a:r>
              <a:rPr lang="en-US" sz="1400" dirty="0" err="1">
                <a:solidFill>
                  <a:srgbClr val="B42419"/>
                </a:solidFill>
                <a:latin typeface="Courier" charset="0"/>
                <a:ea typeface="Courier" charset="0"/>
                <a:cs typeface="Courier" charset="0"/>
              </a:rPr>
              <a:t>second.html</a:t>
            </a:r>
            <a:r>
              <a:rPr lang="en-US" sz="1400" dirty="0">
                <a:solidFill>
                  <a:srgbClr val="B42419"/>
                </a:solidFill>
                <a:latin typeface="Courier" charset="0"/>
                <a:ea typeface="Courier" charset="0"/>
                <a:cs typeface="Courier" charset="0"/>
              </a:rPr>
              <a:t>'</a:t>
            </a:r>
            <a:r>
              <a:rPr lang="en-US" sz="1400" dirty="0">
                <a:solidFill>
                  <a:srgbClr val="000000"/>
                </a:solidFill>
                <a:latin typeface="Courier" charset="0"/>
                <a:ea typeface="Courier" charset="0"/>
                <a:cs typeface="Courier" charset="0"/>
              </a:rPr>
              <a:t>, </a:t>
            </a:r>
            <a:r>
              <a:rPr lang="en-US" sz="1400" dirty="0" err="1">
                <a:solidFill>
                  <a:srgbClr val="000000"/>
                </a:solidFill>
                <a:latin typeface="Courier" charset="0"/>
                <a:ea typeface="Courier" charset="0"/>
                <a:cs typeface="Courier" charset="0"/>
              </a:rPr>
              <a:t>ctx</a:t>
            </a:r>
            <a:r>
              <a:rPr lang="en-US" sz="1400" dirty="0">
                <a:solidFill>
                  <a:srgbClr val="000000"/>
                </a:solidFill>
                <a:latin typeface="Courier" charset="0"/>
                <a:ea typeface="Courier" charset="0"/>
                <a:cs typeface="Courier" charset="0"/>
              </a:rPr>
              <a:t>)</a:t>
            </a:r>
            <a:endParaRPr lang="en-US" sz="1400" u="sng" dirty="0">
              <a:solidFill>
                <a:srgbClr val="2EAEBB"/>
              </a:solidFill>
              <a:latin typeface="Courier" charset="0"/>
              <a:ea typeface="Courier" charset="0"/>
              <a:cs typeface="Courier" charset="0"/>
            </a:endParaRPr>
          </a:p>
        </p:txBody>
      </p:sp>
      <p:sp>
        <p:nvSpPr>
          <p:cNvPr id="4" name="TextBox 3"/>
          <p:cNvSpPr txBox="1"/>
          <p:nvPr/>
        </p:nvSpPr>
        <p:spPr>
          <a:xfrm>
            <a:off x="487147" y="820467"/>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sp>
        <p:nvSpPr>
          <p:cNvPr id="10" name="Rectangle 9"/>
          <p:cNvSpPr/>
          <p:nvPr/>
        </p:nvSpPr>
        <p:spPr>
          <a:xfrm>
            <a:off x="510556" y="3602965"/>
            <a:ext cx="4901444" cy="2031325"/>
          </a:xfrm>
          <a:prstGeom prst="rect">
            <a:avLst/>
          </a:prstGeom>
          <a:solidFill>
            <a:schemeClr val="tx1"/>
          </a:solidFill>
        </p:spPr>
        <p:txBody>
          <a:bodyPr wrap="square">
            <a:spAutoFit/>
          </a:bodyPr>
          <a:lstStyle/>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x1 }} (x1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x2 }} (x2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mr-IN" sz="1400" u="sng" dirty="0">
              <a:solidFill>
                <a:srgbClr val="000000"/>
              </a:solidFill>
              <a:latin typeface="Courier" charset="0"/>
              <a:ea typeface="Courier" charset="0"/>
              <a:cs typeface="Courier" charset="0"/>
            </a:endParaRPr>
          </a:p>
          <a:p>
            <a:r>
              <a:rPr lang="en-US" sz="1400" u="sng" dirty="0">
                <a:solidFill>
                  <a:srgbClr val="C814C9"/>
                </a:solidFill>
                <a:latin typeface="Courier" charset="0"/>
                <a:ea typeface="Courier" charset="0"/>
                <a:cs typeface="Courier" charset="0"/>
              </a:rPr>
              <a:t>    {{ x3 }} (x3 from context)</a:t>
            </a:r>
            <a:endParaRPr lang="en-US" sz="1400" u="sng" dirty="0">
              <a:solidFill>
                <a:srgbClr val="000000"/>
              </a:solidFill>
              <a:latin typeface="Courier" charset="0"/>
              <a:ea typeface="Courier" charset="0"/>
              <a:cs typeface="Courier" charset="0"/>
            </a:endParaRPr>
          </a:p>
          <a:p>
            <a:r>
              <a:rPr lang="mr-IN" sz="1400" u="sng" dirty="0">
                <a:solidFill>
                  <a:srgbClr val="2EAEBB"/>
                </a:solidFill>
                <a:latin typeface="Courier" charset="0"/>
                <a:ea typeface="Courier" charset="0"/>
                <a:cs typeface="Courier" charset="0"/>
              </a:rPr>
              <a:t>&lt;/</a:t>
            </a:r>
            <a:r>
              <a:rPr lang="mr-IN" sz="1400" u="sng" dirty="0" err="1">
                <a:solidFill>
                  <a:srgbClr val="C1651C"/>
                </a:solidFill>
                <a:latin typeface="Courier" charset="0"/>
                <a:ea typeface="Courier" charset="0"/>
                <a:cs typeface="Courier" charset="0"/>
              </a:rPr>
              <a:t>li</a:t>
            </a:r>
            <a:r>
              <a:rPr lang="mr-IN" sz="1400" u="sng" dirty="0">
                <a:solidFill>
                  <a:srgbClr val="2EAEBB"/>
                </a:solidFill>
                <a:latin typeface="Courier" charset="0"/>
                <a:ea typeface="Courier" charset="0"/>
                <a:cs typeface="Courier" charset="0"/>
              </a:rPr>
              <a:t>&gt;</a:t>
            </a:r>
            <a:endParaRPr lang="en-US" sz="1400" u="sng" dirty="0">
              <a:solidFill>
                <a:srgbClr val="2EAEBB"/>
              </a:solidFill>
              <a:latin typeface="Courier" charset="0"/>
              <a:ea typeface="Courier" charset="0"/>
              <a:cs typeface="Courier" charset="0"/>
            </a:endParaRPr>
          </a:p>
        </p:txBody>
      </p:sp>
      <p:sp>
        <p:nvSpPr>
          <p:cNvPr id="11" name="TextBox 10"/>
          <p:cNvSpPr txBox="1"/>
          <p:nvPr/>
        </p:nvSpPr>
        <p:spPr>
          <a:xfrm>
            <a:off x="481979" y="3121004"/>
            <a:ext cx="4796569" cy="369332"/>
          </a:xfrm>
          <a:prstGeom prst="rect">
            <a:avLst/>
          </a:prstGeom>
          <a:noFill/>
        </p:spPr>
        <p:txBody>
          <a:bodyPr wrap="none" rtlCol="0">
            <a:spAutoFit/>
          </a:bodyPr>
          <a:lstStyle/>
          <a:p>
            <a:r>
              <a:rPr lang="en-US" dirty="0">
                <a:solidFill>
                  <a:srgbClr val="FFFF00"/>
                </a:solidFill>
              </a:rPr>
              <a:t>dj4e-samples/route/templates/route/</a:t>
            </a:r>
            <a:r>
              <a:rPr lang="en-US" dirty="0" err="1">
                <a:solidFill>
                  <a:srgbClr val="FFFF00"/>
                </a:solidFill>
              </a:rPr>
              <a:t>main.html</a:t>
            </a:r>
            <a:endParaRPr lang="en-US" dirty="0">
              <a:solidFill>
                <a:srgbClr val="FFFF00"/>
              </a:solidFill>
            </a:endParaRPr>
          </a:p>
        </p:txBody>
      </p:sp>
      <p:pic>
        <p:nvPicPr>
          <p:cNvPr id="12" name="Picture 11" descr="Reverse URLs&#10;&#10;    route:first-view&#10;    /gview/cats (x1 from context)&#10;    /gview/dogs (x2 from context)&#10;    /gview/dog/42 (x3 from context)" title="Screenshot for https://samples.dj4e.com/route/secon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4367" y="1398304"/>
            <a:ext cx="5365517" cy="4444491"/>
          </a:xfrm>
          <a:prstGeom prst="rect">
            <a:avLst/>
          </a:prstGeom>
        </p:spPr>
      </p:pic>
      <p:sp>
        <p:nvSpPr>
          <p:cNvPr id="13" name="TextBox 12"/>
          <p:cNvSpPr txBox="1"/>
          <p:nvPr/>
        </p:nvSpPr>
        <p:spPr>
          <a:xfrm>
            <a:off x="7309072" y="1093301"/>
            <a:ext cx="4036105" cy="369332"/>
          </a:xfrm>
          <a:prstGeom prst="rect">
            <a:avLst/>
          </a:prstGeom>
          <a:noFill/>
        </p:spPr>
        <p:txBody>
          <a:bodyPr wrap="none" rtlCol="0">
            <a:spAutoFit/>
          </a:bodyPr>
          <a:lstStyle/>
          <a:p>
            <a:r>
              <a:rPr lang="en-US" dirty="0">
                <a:solidFill>
                  <a:srgbClr val="FFFF00"/>
                </a:solidFill>
              </a:rPr>
              <a:t>https://samples.dj4e.com/route/second</a:t>
            </a:r>
          </a:p>
        </p:txBody>
      </p:sp>
    </p:spTree>
    <p:extLst>
      <p:ext uri="{BB962C8B-B14F-4D97-AF65-F5344CB8AC3E}">
        <p14:creationId xmlns:p14="http://schemas.microsoft.com/office/powerpoint/2010/main" val="98309178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Grp="1" noChangeArrowheads="1"/>
          </p:cNvSpPr>
          <p:nvPr>
            <p:ph type="title"/>
          </p:nvPr>
        </p:nvSpPr>
        <p:spPr/>
        <p:txBody>
          <a:bodyPr/>
          <a:lstStyle/>
          <a:p>
            <a:pPr eaLnBrk="1" hangingPunct="1">
              <a:defRPr/>
            </a:pPr>
            <a:r>
              <a:rPr lang="en-US" altLang="x-none" dirty="0">
                <a:solidFill>
                  <a:srgbClr val="FFFF00"/>
                </a:solidFill>
              </a:rPr>
              <a:t>Summary</a:t>
            </a:r>
          </a:p>
        </p:txBody>
      </p:sp>
      <p:sp>
        <p:nvSpPr>
          <p:cNvPr id="27650" name="Rectangle 2"/>
          <p:cNvSpPr>
            <a:spLocks noGrp="1" noChangeArrowheads="1"/>
          </p:cNvSpPr>
          <p:nvPr>
            <p:ph type="body" idx="1"/>
          </p:nvPr>
        </p:nvSpPr>
        <p:spPr/>
        <p:txBody>
          <a:bodyPr>
            <a:normAutofit/>
          </a:bodyPr>
          <a:lstStyle/>
          <a:p>
            <a:pPr marL="385365">
              <a:defRPr/>
            </a:pPr>
            <a:r>
              <a:rPr lang="en-US" altLang="x-none" dirty="0"/>
              <a:t>Views are where we bring the application components together to handle requests from browsers and produce responses for the browsers</a:t>
            </a:r>
          </a:p>
          <a:p>
            <a:pPr marL="385365">
              <a:defRPr/>
            </a:pPr>
            <a:r>
              <a:rPr lang="en-US" altLang="x-none" dirty="0"/>
              <a:t>Templates take a context and merge it into a template to produce HTML</a:t>
            </a:r>
          </a:p>
          <a:p>
            <a:pPr marL="842565" lvl="1">
              <a:defRPr/>
            </a:pPr>
            <a:r>
              <a:rPr lang="en-US" altLang="x-none" dirty="0"/>
              <a:t>Values can be substituted without without "escaping"</a:t>
            </a:r>
          </a:p>
          <a:p>
            <a:pPr marL="842565" lvl="1">
              <a:defRPr/>
            </a:pPr>
            <a:r>
              <a:rPr lang="en-US" altLang="x-none" dirty="0"/>
              <a:t>Coding in templates</a:t>
            </a:r>
          </a:p>
        </p:txBody>
      </p:sp>
    </p:spTree>
    <p:extLst>
      <p:ext uri="{BB962C8B-B14F-4D97-AF65-F5344CB8AC3E}">
        <p14:creationId xmlns:p14="http://schemas.microsoft.com/office/powerpoint/2010/main" val="1885130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Acknowledgements / Contributions</a:t>
            </a:r>
          </a:p>
        </p:txBody>
      </p:sp>
      <p:sp>
        <p:nvSpPr>
          <p:cNvPr id="8" name="TextBox 4"/>
          <p:cNvSpPr txBox="1">
            <a:spLocks noChangeArrowheads="1"/>
          </p:cNvSpPr>
          <p:nvPr/>
        </p:nvSpPr>
        <p:spPr bwMode="auto">
          <a:xfrm>
            <a:off x="838200" y="1512888"/>
            <a:ext cx="5257800" cy="4401205"/>
          </a:xfrm>
          <a:prstGeom prst="rect">
            <a:avLst/>
          </a:prstGeom>
          <a:noFill/>
          <a:ln>
            <a:noFill/>
          </a:ln>
        </p:spPr>
        <p:txBody>
          <a:bodyPr wrap="square">
            <a:spAutoFit/>
          </a:bodyPr>
          <a:lstStyle>
            <a:lvl1pPr>
              <a:defRPr sz="2000">
                <a:solidFill>
                  <a:srgbClr val="FFFFFF"/>
                </a:solidFill>
                <a:latin typeface="Gill Sans" charset="0"/>
                <a:ea typeface="ヒラギノ角ゴ ProN W3" charset="-128"/>
                <a:sym typeface="Gill Sans" charset="0"/>
              </a:defRPr>
            </a:lvl1pPr>
            <a:lvl2pPr marL="742950" indent="-285750">
              <a:defRPr sz="2000">
                <a:solidFill>
                  <a:srgbClr val="FFFFFF"/>
                </a:solidFill>
                <a:latin typeface="Gill Sans" charset="0"/>
                <a:ea typeface="ヒラギノ角ゴ ProN W3" charset="-128"/>
                <a:sym typeface="Gill Sans" charset="0"/>
              </a:defRPr>
            </a:lvl2pPr>
            <a:lvl3pPr marL="1143000" indent="-228600">
              <a:defRPr sz="2000">
                <a:solidFill>
                  <a:srgbClr val="FFFFFF"/>
                </a:solidFill>
                <a:latin typeface="Gill Sans" charset="0"/>
                <a:ea typeface="ヒラギノ角ゴ ProN W3" charset="-128"/>
                <a:sym typeface="Gill Sans" charset="0"/>
              </a:defRPr>
            </a:lvl3pPr>
            <a:lvl4pPr marL="1600200" indent="-228600">
              <a:defRPr sz="2000">
                <a:solidFill>
                  <a:srgbClr val="FFFFFF"/>
                </a:solidFill>
                <a:latin typeface="Gill Sans" charset="0"/>
                <a:ea typeface="ヒラギノ角ゴ ProN W3" charset="-128"/>
                <a:sym typeface="Gill Sans" charset="0"/>
              </a:defRPr>
            </a:lvl4pPr>
            <a:lvl5pPr marL="2057400" indent="-228600">
              <a:defRPr sz="2000">
                <a:solidFill>
                  <a:srgbClr val="FFFFFF"/>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9pPr>
          </a:lstStyle>
          <a:p>
            <a:pPr eaLnBrk="1" hangingPunct="1"/>
            <a:r>
              <a:rPr lang="en-US" altLang="x-none" sz="1400" dirty="0">
                <a:solidFill>
                  <a:schemeClr val="tx1"/>
                </a:solidFill>
              </a:rPr>
              <a:t>These slides are Copyright 2019-  Charles R. Severance (</a:t>
            </a:r>
            <a:r>
              <a:rPr lang="en-US" altLang="x-none" sz="1400" dirty="0" err="1">
                <a:solidFill>
                  <a:schemeClr val="tx1"/>
                </a:solidFill>
              </a:rPr>
              <a:t>www.dr-chuck.com</a:t>
            </a:r>
            <a:r>
              <a:rPr lang="en-US" altLang="x-none" sz="1400" dirty="0">
                <a:solidFill>
                  <a:schemeClr val="tx1"/>
                </a:solidFill>
              </a:rPr>
              <a:t>) as part of www.dj4e.com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pPr eaLnBrk="1" hangingPunct="1"/>
            <a:endParaRPr lang="en-US" altLang="x-none" sz="1400" dirty="0">
              <a:solidFill>
                <a:schemeClr val="tx1"/>
              </a:solidFill>
            </a:endParaRPr>
          </a:p>
          <a:p>
            <a:pPr eaLnBrk="1" hangingPunct="1"/>
            <a:r>
              <a:rPr lang="en-US" altLang="x-none" sz="1400" dirty="0">
                <a:solidFill>
                  <a:schemeClr val="tx1"/>
                </a:solidFill>
              </a:rPr>
              <a:t>Initial Development: Charles Severance, University of Michigan School of Information</a:t>
            </a:r>
          </a:p>
          <a:p>
            <a:pPr eaLnBrk="1" hangingPunct="1"/>
            <a:endParaRPr lang="en-US" altLang="x-none" sz="1400" dirty="0">
              <a:solidFill>
                <a:schemeClr val="tx1"/>
              </a:solidFill>
            </a:endParaRPr>
          </a:p>
          <a:p>
            <a:pPr eaLnBrk="1" hangingPunct="1"/>
            <a:r>
              <a:rPr lang="en-US" altLang="x-none" sz="1400" dirty="0">
                <a:solidFill>
                  <a:srgbClr val="FFCC66"/>
                </a:solidFill>
              </a:rPr>
              <a:t>Insert new Contributors and Translators here including names and dates</a:t>
            </a:r>
          </a:p>
          <a:p>
            <a:pPr eaLnBrk="1" hangingPunct="1"/>
            <a:endParaRPr lang="en-US" altLang="x-none" sz="1400" dirty="0">
              <a:solidFill>
                <a:srgbClr val="7575D1"/>
              </a:solidFill>
            </a:endParaRPr>
          </a:p>
          <a:p>
            <a:pPr eaLnBrk="1" hangingPunct="1"/>
            <a:endParaRPr lang="en-US" altLang="x-none" sz="1400" dirty="0">
              <a:solidFill>
                <a:srgbClr val="7575D1"/>
              </a:solidFill>
            </a:endParaRPr>
          </a:p>
          <a:p>
            <a:pPr eaLnBrk="1" hangingPunct="1"/>
            <a:endParaRPr lang="en-US" altLang="x-none" sz="1400" dirty="0">
              <a:solidFill>
                <a:srgbClr val="7575D1"/>
              </a:solidFill>
            </a:endParaRPr>
          </a:p>
          <a:p>
            <a:pPr eaLnBrk="1" hangingPunct="1"/>
            <a:endParaRPr lang="en-US" altLang="x-none" sz="1400" dirty="0">
              <a:solidFill>
                <a:srgbClr val="7575D1"/>
              </a:solidFill>
            </a:endParaRPr>
          </a:p>
          <a:p>
            <a:pPr eaLnBrk="1" hangingPunct="1"/>
            <a:endParaRPr lang="en-US" altLang="x-none" sz="1400" dirty="0">
              <a:solidFill>
                <a:srgbClr val="7575D1"/>
              </a:solidFill>
            </a:endParaRPr>
          </a:p>
          <a:p>
            <a:pPr eaLnBrk="1" hangingPunct="1"/>
            <a:endParaRPr lang="en-US" altLang="x-none" sz="1400" dirty="0">
              <a:solidFill>
                <a:srgbClr val="7575D1"/>
              </a:solidFill>
            </a:endParaRPr>
          </a:p>
          <a:p>
            <a:pPr eaLnBrk="1" hangingPunct="1"/>
            <a:endParaRPr lang="en-US" altLang="x-none" sz="1400" dirty="0">
              <a:solidFill>
                <a:srgbClr val="7575D1"/>
              </a:solidFill>
            </a:endParaRPr>
          </a:p>
        </p:txBody>
      </p:sp>
      <p:sp>
        <p:nvSpPr>
          <p:cNvPr id="9" name="TextBox 5"/>
          <p:cNvSpPr txBox="1">
            <a:spLocks noChangeArrowheads="1"/>
          </p:cNvSpPr>
          <p:nvPr/>
        </p:nvSpPr>
        <p:spPr bwMode="auto">
          <a:xfrm>
            <a:off x="6310312" y="1512888"/>
            <a:ext cx="5257800" cy="4893647"/>
          </a:xfrm>
          <a:prstGeom prst="rect">
            <a:avLst/>
          </a:prstGeom>
          <a:noFill/>
          <a:ln>
            <a:noFill/>
          </a:ln>
        </p:spPr>
        <p:txBody>
          <a:bodyPr wrap="square">
            <a:spAutoFit/>
          </a:bodyPr>
          <a:lstStyle>
            <a:lvl1pPr>
              <a:defRPr sz="2000">
                <a:solidFill>
                  <a:srgbClr val="FFFFFF"/>
                </a:solidFill>
                <a:latin typeface="Gill Sans" charset="0"/>
                <a:ea typeface="ヒラギノ角ゴ ProN W3" charset="-128"/>
                <a:sym typeface="Gill Sans" charset="0"/>
              </a:defRPr>
            </a:lvl1pPr>
            <a:lvl2pPr marL="742950" indent="-285750">
              <a:defRPr sz="2000">
                <a:solidFill>
                  <a:srgbClr val="FFFFFF"/>
                </a:solidFill>
                <a:latin typeface="Gill Sans" charset="0"/>
                <a:ea typeface="ヒラギノ角ゴ ProN W3" charset="-128"/>
                <a:sym typeface="Gill Sans" charset="0"/>
              </a:defRPr>
            </a:lvl2pPr>
            <a:lvl3pPr marL="1143000" indent="-228600">
              <a:defRPr sz="2000">
                <a:solidFill>
                  <a:srgbClr val="FFFFFF"/>
                </a:solidFill>
                <a:latin typeface="Gill Sans" charset="0"/>
                <a:ea typeface="ヒラギノ角ゴ ProN W3" charset="-128"/>
                <a:sym typeface="Gill Sans" charset="0"/>
              </a:defRPr>
            </a:lvl3pPr>
            <a:lvl4pPr marL="1600200" indent="-228600">
              <a:defRPr sz="2000">
                <a:solidFill>
                  <a:srgbClr val="FFFFFF"/>
                </a:solidFill>
                <a:latin typeface="Gill Sans" charset="0"/>
                <a:ea typeface="ヒラギノ角ゴ ProN W3" charset="-128"/>
                <a:sym typeface="Gill Sans" charset="0"/>
              </a:defRPr>
            </a:lvl4pPr>
            <a:lvl5pPr marL="2057400" indent="-228600">
              <a:defRPr sz="2000">
                <a:solidFill>
                  <a:srgbClr val="FFFFFF"/>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2000">
                <a:solidFill>
                  <a:srgbClr val="FFFFFF"/>
                </a:solidFill>
                <a:latin typeface="Gill Sans" charset="0"/>
                <a:ea typeface="ヒラギノ角ゴ ProN W3" charset="-128"/>
                <a:sym typeface="Gill Sans" charset="0"/>
              </a:defRPr>
            </a:lvl9pPr>
          </a:lstStyle>
          <a:p>
            <a:pPr algn="ctr" eaLnBrk="1" hangingPunct="1"/>
            <a:r>
              <a:rPr lang="en-US" altLang="x-none" sz="1200" dirty="0">
                <a:solidFill>
                  <a:srgbClr val="FFCC66"/>
                </a:solidFill>
                <a:latin typeface="Helvetica" charset="0"/>
                <a:ea typeface="ＭＳ Ｐゴシック" charset="-128"/>
                <a:sym typeface="Helvetica" charset="0"/>
              </a:rPr>
              <a:t>Continue new Contributors and Translators here</a:t>
            </a: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a:p>
            <a:pPr algn="ctr" eaLnBrk="1" hangingPunct="1"/>
            <a:endParaRPr lang="en-US" altLang="x-none" sz="1200" dirty="0">
              <a:solidFill>
                <a:schemeClr val="tx1"/>
              </a:solidFill>
              <a:latin typeface="Helvetica" charset="0"/>
              <a:ea typeface="ＭＳ Ｐゴシック" charset="-128"/>
              <a:sym typeface="Helvetica" charset="0"/>
            </a:endParaRPr>
          </a:p>
        </p:txBody>
      </p:sp>
    </p:spTree>
    <p:extLst>
      <p:ext uri="{BB962C8B-B14F-4D97-AF65-F5344CB8AC3E}">
        <p14:creationId xmlns:p14="http://schemas.microsoft.com/office/powerpoint/2010/main" val="10489755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1132418" y="640387"/>
            <a:ext cx="9927167" cy="714279"/>
          </a:xfrm>
        </p:spPr>
        <p:txBody>
          <a:bodyPr/>
          <a:lstStyle/>
          <a:p>
            <a:r>
              <a:rPr lang="en-US" altLang="en-US" sz="3733" dirty="0">
                <a:solidFill>
                  <a:srgbClr val="00FF00"/>
                </a:solidFill>
              </a:rPr>
              <a:t>Additional Source Information</a:t>
            </a:r>
          </a:p>
        </p:txBody>
      </p:sp>
      <p:sp>
        <p:nvSpPr>
          <p:cNvPr id="25602" name="Content Placeholder 2"/>
          <p:cNvSpPr>
            <a:spLocks noGrp="1"/>
          </p:cNvSpPr>
          <p:nvPr>
            <p:ph idx="1"/>
          </p:nvPr>
        </p:nvSpPr>
        <p:spPr>
          <a:xfrm>
            <a:off x="1132418" y="1498600"/>
            <a:ext cx="9927167" cy="4464051"/>
          </a:xfrm>
        </p:spPr>
        <p:txBody>
          <a:bodyPr anchor="t">
            <a:normAutofit/>
          </a:bodyPr>
          <a:lstStyle/>
          <a:p>
            <a:pPr algn="l">
              <a:buFontTx/>
              <a:buChar char="•"/>
            </a:pPr>
            <a:r>
              <a:rPr lang="en-US" altLang="en-US" sz="1600" dirty="0"/>
              <a:t>Snowman Cookie Cutter" by </a:t>
            </a:r>
            <a:r>
              <a:rPr lang="en-US" altLang="en-US" sz="1600" dirty="0" err="1"/>
              <a:t>Didriks</a:t>
            </a:r>
            <a:r>
              <a:rPr lang="en-US" altLang="en-US" sz="1600" dirty="0"/>
              <a:t> is licensed under CC BY</a:t>
            </a:r>
            <a:br>
              <a:rPr lang="en-US" altLang="en-US" sz="1600" dirty="0"/>
            </a:br>
            <a:r>
              <a:rPr lang="en-US" altLang="en-US" sz="1600" dirty="0">
                <a:hlinkClick r:id="rId2"/>
              </a:rPr>
              <a:t>https://www.flickr.com/photos/dinnerseries/23570475099</a:t>
            </a:r>
            <a:endParaRPr lang="en-US" altLang="en-US" sz="1600" dirty="0"/>
          </a:p>
          <a:p>
            <a:pPr>
              <a:buFontTx/>
              <a:buChar char="•"/>
            </a:pPr>
            <a:r>
              <a:rPr lang="en-US" altLang="en-US" sz="1600" dirty="0"/>
              <a:t>Portions of the text of these slides is adapted from the text </a:t>
            </a:r>
            <a:r>
              <a:rPr lang="en-US" altLang="en-US" sz="1600" dirty="0">
                <a:hlinkClick r:id="rId3"/>
              </a:rPr>
              <a:t>www.djangoproject.org</a:t>
            </a:r>
            <a:r>
              <a:rPr lang="en-US" altLang="en-US" sz="1600" dirty="0"/>
              <a:t> web site.  Those slides which use text from that site have a reference to the original text on that site. </a:t>
            </a:r>
            <a:r>
              <a:rPr lang="en-US" sz="1600" dirty="0"/>
              <a:t>Django is licensed under the three-clause </a:t>
            </a:r>
            <a:r>
              <a:rPr lang="en-US" sz="1600"/>
              <a:t>BSD license.</a:t>
            </a:r>
            <a:endParaRPr lang="en-US" altLang="en-US" sz="1600" dirty="0"/>
          </a:p>
        </p:txBody>
      </p:sp>
    </p:spTree>
    <p:extLst>
      <p:ext uri="{BB962C8B-B14F-4D97-AF65-F5344CB8AC3E}">
        <p14:creationId xmlns:p14="http://schemas.microsoft.com/office/powerpoint/2010/main" val="1950952558"/>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patterns for views (in </a:t>
            </a:r>
            <a:r>
              <a:rPr lang="en-US" dirty="0" err="1"/>
              <a:t>urls.py</a:t>
            </a:r>
            <a:r>
              <a:rPr lang="en-US" dirty="0"/>
              <a:t>)</a:t>
            </a:r>
          </a:p>
        </p:txBody>
      </p:sp>
      <p:sp>
        <p:nvSpPr>
          <p:cNvPr id="3" name="Content Placeholder 2"/>
          <p:cNvSpPr>
            <a:spLocks noGrp="1"/>
          </p:cNvSpPr>
          <p:nvPr>
            <p:ph idx="1"/>
          </p:nvPr>
        </p:nvSpPr>
        <p:spPr/>
        <p:txBody>
          <a:bodyPr/>
          <a:lstStyle/>
          <a:p>
            <a:r>
              <a:rPr lang="en-US" dirty="0"/>
              <a:t>Requests are routed to a pre-defined class from Django itself</a:t>
            </a:r>
          </a:p>
          <a:p>
            <a:endParaRPr lang="en-US" dirty="0"/>
          </a:p>
          <a:p>
            <a:r>
              <a:rPr lang="en-US" dirty="0"/>
              <a:t>Requests are routed to a function in </a:t>
            </a:r>
            <a:r>
              <a:rPr lang="en-US" dirty="0" err="1">
                <a:solidFill>
                  <a:srgbClr val="FFFF00"/>
                </a:solidFill>
              </a:rPr>
              <a:t>views.py</a:t>
            </a:r>
            <a:r>
              <a:rPr lang="en-US" dirty="0"/>
              <a:t> that takes the http </a:t>
            </a:r>
            <a:r>
              <a:rPr lang="en-US" dirty="0">
                <a:solidFill>
                  <a:srgbClr val="00FDFF"/>
                </a:solidFill>
              </a:rPr>
              <a:t>request</a:t>
            </a:r>
            <a:r>
              <a:rPr lang="en-US" dirty="0"/>
              <a:t> as a parameter and returns a response</a:t>
            </a:r>
          </a:p>
          <a:p>
            <a:endParaRPr lang="en-US" dirty="0"/>
          </a:p>
          <a:p>
            <a:r>
              <a:rPr lang="en-US" dirty="0"/>
              <a:t>Requests are routed to a class in </a:t>
            </a:r>
            <a:r>
              <a:rPr lang="en-US" dirty="0" err="1">
                <a:solidFill>
                  <a:srgbClr val="FFFF00"/>
                </a:solidFill>
              </a:rPr>
              <a:t>views.py</a:t>
            </a:r>
            <a:r>
              <a:rPr lang="en-US" dirty="0"/>
              <a:t> that has  </a:t>
            </a:r>
            <a:r>
              <a:rPr lang="en-US" dirty="0">
                <a:solidFill>
                  <a:srgbClr val="FF40FF"/>
                </a:solidFill>
              </a:rPr>
              <a:t>get()</a:t>
            </a:r>
            <a:r>
              <a:rPr lang="en-US" dirty="0"/>
              <a:t> and </a:t>
            </a:r>
            <a:r>
              <a:rPr lang="en-US" dirty="0">
                <a:solidFill>
                  <a:srgbClr val="FF40FF"/>
                </a:solidFill>
              </a:rPr>
              <a:t>post() </a:t>
            </a:r>
            <a:r>
              <a:rPr lang="en-US" dirty="0"/>
              <a:t>methods that take the http </a:t>
            </a:r>
            <a:r>
              <a:rPr lang="en-US" dirty="0">
                <a:solidFill>
                  <a:srgbClr val="00FDFF"/>
                </a:solidFill>
              </a:rPr>
              <a:t>request</a:t>
            </a:r>
            <a:r>
              <a:rPr lang="en-US" dirty="0"/>
              <a:t> as a parameter and return a response</a:t>
            </a:r>
          </a:p>
          <a:p>
            <a:endParaRPr lang="en-US" dirty="0"/>
          </a:p>
        </p:txBody>
      </p:sp>
    </p:spTree>
    <p:extLst>
      <p:ext uri="{BB962C8B-B14F-4D97-AF65-F5344CB8AC3E}">
        <p14:creationId xmlns:p14="http://schemas.microsoft.com/office/powerpoint/2010/main" val="712585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682196E2-8F18-1047-A62C-0FE170678A89}"/>
              </a:ext>
            </a:extLst>
          </p:cNvPr>
          <p:cNvSpPr>
            <a:spLocks noGrp="1"/>
          </p:cNvSpPr>
          <p:nvPr>
            <p:ph type="title" idx="4294967295"/>
          </p:nvPr>
        </p:nvSpPr>
        <p:spPr/>
        <p:txBody>
          <a:bodyPr/>
          <a:lstStyle/>
          <a:p>
            <a:r>
              <a:rPr lang="en-US" altLang="zh-CN" dirty="0"/>
              <a:t>Views</a:t>
            </a:r>
            <a:endParaRPr lang="en-US" dirty="0"/>
          </a:p>
        </p:txBody>
      </p:sp>
      <p:sp>
        <p:nvSpPr>
          <p:cNvPr id="4" name="TextBox 3"/>
          <p:cNvSpPr txBox="1"/>
          <p:nvPr/>
        </p:nvSpPr>
        <p:spPr>
          <a:xfrm>
            <a:off x="1181283" y="547607"/>
            <a:ext cx="9583699" cy="5355312"/>
          </a:xfrm>
          <a:prstGeom prst="rect">
            <a:avLst/>
          </a:prstGeom>
          <a:solidFill>
            <a:schemeClr val="tx1"/>
          </a:solidFill>
        </p:spPr>
        <p:txBody>
          <a:bodyPr wrap="square" rtlCol="0">
            <a:spAutoFit/>
          </a:bodyPr>
          <a:lstStyle/>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django.urls</a:t>
            </a:r>
            <a:r>
              <a:rPr lang="en-US" dirty="0">
                <a:solidFill>
                  <a:srgbClr val="000000"/>
                </a:solidFill>
                <a:latin typeface="Courier" charset="0"/>
                <a:ea typeface="Courier" charset="0"/>
                <a:cs typeface="Courier" charset="0"/>
              </a:rPr>
              <a:t>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path</a:t>
            </a:r>
          </a:p>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views</a:t>
            </a:r>
          </a:p>
          <a:p>
            <a:r>
              <a:rPr lang="en-US" dirty="0">
                <a:solidFill>
                  <a:srgbClr val="C814C9"/>
                </a:solidFill>
                <a:latin typeface="Courier" charset="0"/>
                <a:ea typeface="Courier" charset="0"/>
                <a:cs typeface="Courier" charset="0"/>
              </a:rPr>
              <a:t>from</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django.views.generic</a:t>
            </a:r>
            <a:r>
              <a:rPr lang="en-US" dirty="0">
                <a:solidFill>
                  <a:srgbClr val="000000"/>
                </a:solidFill>
                <a:latin typeface="Courier" charset="0"/>
                <a:ea typeface="Courier" charset="0"/>
                <a:cs typeface="Courier" charset="0"/>
              </a:rPr>
              <a:t> </a:t>
            </a:r>
            <a:r>
              <a:rPr lang="en-US" dirty="0">
                <a:solidFill>
                  <a:srgbClr val="C814C9"/>
                </a:solidFill>
                <a:latin typeface="Courier" charset="0"/>
                <a:ea typeface="Courier" charset="0"/>
                <a:cs typeface="Courier" charset="0"/>
              </a:rPr>
              <a:t>import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TemplateView</a:t>
            </a:r>
            <a:endParaRPr lang="en-US" dirty="0">
              <a:solidFill>
                <a:srgbClr val="000000"/>
              </a:solidFill>
              <a:latin typeface="Courier" charset="0"/>
              <a:ea typeface="Courier" charset="0"/>
              <a:cs typeface="Courier" charset="0"/>
            </a:endParaRPr>
          </a:p>
          <a:p>
            <a:endParaRPr lang="en-US" dirty="0">
              <a:solidFill>
                <a:srgbClr val="000000"/>
              </a:solidFill>
              <a:latin typeface="Courier" charset="0"/>
              <a:ea typeface="Courier" charset="0"/>
              <a:cs typeface="Courier" charset="0"/>
            </a:endParaRPr>
          </a:p>
          <a:p>
            <a:r>
              <a:rPr lang="en-US" dirty="0">
                <a:solidFill>
                  <a:srgbClr val="400BD9"/>
                </a:solidFill>
                <a:latin typeface="Courier" charset="0"/>
                <a:ea typeface="Courier" charset="0"/>
                <a:cs typeface="Courier" charset="0"/>
              </a:rPr>
              <a:t># https://</a:t>
            </a:r>
            <a:r>
              <a:rPr lang="en-US" dirty="0" err="1">
                <a:solidFill>
                  <a:srgbClr val="400BD9"/>
                </a:solidFill>
                <a:latin typeface="Courier" charset="0"/>
                <a:ea typeface="Courier" charset="0"/>
                <a:cs typeface="Courier" charset="0"/>
              </a:rPr>
              <a:t>docs.djangoproject.com</a:t>
            </a:r>
            <a:r>
              <a:rPr lang="en-US" dirty="0">
                <a:solidFill>
                  <a:srgbClr val="400BD9"/>
                </a:solidFill>
                <a:latin typeface="Courier" charset="0"/>
                <a:ea typeface="Courier" charset="0"/>
                <a:cs typeface="Courier" charset="0"/>
              </a:rPr>
              <a:t>/</a:t>
            </a:r>
            <a:r>
              <a:rPr lang="en-US" dirty="0" err="1">
                <a:solidFill>
                  <a:srgbClr val="400BD9"/>
                </a:solidFill>
                <a:latin typeface="Courier" charset="0"/>
                <a:ea typeface="Courier" charset="0"/>
                <a:cs typeface="Courier" charset="0"/>
              </a:rPr>
              <a:t>en</a:t>
            </a:r>
            <a:r>
              <a:rPr lang="en-US" dirty="0">
                <a:solidFill>
                  <a:srgbClr val="400BD9"/>
                </a:solidFill>
                <a:latin typeface="Courier" charset="0"/>
                <a:ea typeface="Courier" charset="0"/>
                <a:cs typeface="Courier" charset="0"/>
              </a:rPr>
              <a:t>/3.0/topics/http/</a:t>
            </a:r>
            <a:r>
              <a:rPr lang="en-US" dirty="0" err="1">
                <a:solidFill>
                  <a:srgbClr val="400BD9"/>
                </a:solidFill>
                <a:latin typeface="Courier" charset="0"/>
                <a:ea typeface="Courier" charset="0"/>
                <a:cs typeface="Courier" charset="0"/>
              </a:rPr>
              <a:t>urls</a:t>
            </a:r>
            <a:r>
              <a:rPr lang="en-US" dirty="0">
                <a:solidFill>
                  <a:srgbClr val="400BD9"/>
                </a:solidFill>
                <a:latin typeface="Courier" charset="0"/>
                <a:ea typeface="Courier" charset="0"/>
                <a:cs typeface="Courier" charset="0"/>
              </a:rPr>
              <a:t>/</a:t>
            </a:r>
            <a:endParaRPr lang="en-US" dirty="0">
              <a:solidFill>
                <a:srgbClr val="000000"/>
              </a:solidFill>
              <a:latin typeface="Courier" charset="0"/>
              <a:ea typeface="Courier" charset="0"/>
              <a:cs typeface="Courier" charset="0"/>
            </a:endParaRPr>
          </a:p>
          <a:p>
            <a:r>
              <a:rPr lang="en-US" dirty="0" err="1">
                <a:solidFill>
                  <a:srgbClr val="000000"/>
                </a:solidFill>
                <a:latin typeface="Courier" charset="0"/>
                <a:ea typeface="Courier" charset="0"/>
                <a:cs typeface="Courier" charset="0"/>
              </a:rPr>
              <a:t>app_name</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'views'</a:t>
            </a:r>
            <a:endParaRPr lang="en-US" dirty="0">
              <a:solidFill>
                <a:srgbClr val="000000"/>
              </a:solidFill>
              <a:latin typeface="Courier" charset="0"/>
              <a:ea typeface="Courier" charset="0"/>
              <a:cs typeface="Courier" charset="0"/>
            </a:endParaRPr>
          </a:p>
          <a:p>
            <a:r>
              <a:rPr lang="en-US" dirty="0" err="1">
                <a:solidFill>
                  <a:srgbClr val="000000"/>
                </a:solidFill>
                <a:latin typeface="Courier" charset="0"/>
                <a:ea typeface="Courier" charset="0"/>
                <a:cs typeface="Courier" charset="0"/>
              </a:rPr>
              <a:t>urlpatterns</a:t>
            </a:r>
            <a:r>
              <a:rPr lang="en-US" dirty="0">
                <a:solidFill>
                  <a:srgbClr val="000000"/>
                </a:solidFill>
                <a:latin typeface="Courier" charset="0"/>
                <a:ea typeface="Courier" charset="0"/>
                <a:cs typeface="Courier" charset="0"/>
              </a:rPr>
              <a:t> = [</a:t>
            </a:r>
          </a:p>
          <a:p>
            <a:r>
              <a:rPr lang="en-US" dirty="0">
                <a:solidFill>
                  <a:srgbClr val="000000"/>
                </a:solidFill>
                <a:latin typeface="Courier" charset="0"/>
                <a:ea typeface="Courier" charset="0"/>
                <a:cs typeface="Courier" charset="0"/>
              </a:rPr>
              <a:t>    </a:t>
            </a:r>
            <a:r>
              <a:rPr lang="en-US" dirty="0">
                <a:solidFill>
                  <a:srgbClr val="400BD9"/>
                </a:solidFill>
                <a:latin typeface="Courier" charset="0"/>
                <a:ea typeface="Courier" charset="0"/>
                <a:cs typeface="Courier" charset="0"/>
              </a:rPr>
              <a:t># pre-defined class from Django</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TemplateView.as_view</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template_name</a:t>
            </a:r>
            <a:r>
              <a:rPr lang="en-US" dirty="0">
                <a:solidFill>
                  <a:srgbClr val="000000"/>
                </a:solidFill>
                <a:latin typeface="Courier" charset="0"/>
                <a:ea typeface="Courier" charset="0"/>
                <a:cs typeface="Courier" charset="0"/>
              </a:rPr>
              <a:t>=</a:t>
            </a:r>
            <a:r>
              <a:rPr lang="en-US" dirty="0">
                <a:solidFill>
                  <a:srgbClr val="B42419"/>
                </a:solidFill>
                <a:latin typeface="Courier" charset="0"/>
                <a:ea typeface="Courier" charset="0"/>
                <a:cs typeface="Courier" charset="0"/>
              </a:rPr>
              <a:t>'views/</a:t>
            </a:r>
            <a:r>
              <a:rPr lang="en-US" dirty="0" err="1">
                <a:solidFill>
                  <a:srgbClr val="B42419"/>
                </a:solidFill>
                <a:latin typeface="Courier" charset="0"/>
                <a:ea typeface="Courier" charset="0"/>
                <a:cs typeface="Courier" charset="0"/>
              </a:rPr>
              <a:t>main.html</a:t>
            </a:r>
            <a:r>
              <a:rPr lang="en-US" dirty="0">
                <a:solidFill>
                  <a:srgbClr val="B42419"/>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a:t>
            </a:r>
            <a:r>
              <a:rPr lang="en-US" dirty="0">
                <a:solidFill>
                  <a:srgbClr val="400BD9"/>
                </a:solidFill>
                <a:latin typeface="Courier" charset="0"/>
                <a:ea typeface="Courier" charset="0"/>
                <a:cs typeface="Courier" charset="0"/>
              </a:rPr>
              <a:t># function from </a:t>
            </a:r>
            <a:r>
              <a:rPr lang="en-US" dirty="0" err="1">
                <a:solidFill>
                  <a:srgbClr val="400BD9"/>
                </a:solidFill>
                <a:latin typeface="Courier" charset="0"/>
                <a:ea typeface="Courier" charset="0"/>
                <a:cs typeface="Courier" charset="0"/>
              </a:rPr>
              <a:t>views.py</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'funky'</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views.funky</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'danger'</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views.danger</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'game'</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views.game</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'rest/&lt;</a:t>
            </a:r>
            <a:r>
              <a:rPr lang="en-US" dirty="0" err="1">
                <a:solidFill>
                  <a:srgbClr val="B42419"/>
                </a:solidFill>
                <a:latin typeface="Courier" charset="0"/>
                <a:ea typeface="Courier" charset="0"/>
                <a:cs typeface="Courier" charset="0"/>
              </a:rPr>
              <a:t>int:guess</a:t>
            </a:r>
            <a:r>
              <a:rPr lang="en-US" dirty="0">
                <a:solidFill>
                  <a:srgbClr val="B42419"/>
                </a:solidFill>
                <a:latin typeface="Courier" charset="0"/>
                <a:ea typeface="Courier" charset="0"/>
                <a:cs typeface="Courier" charset="0"/>
              </a:rPr>
              <a:t>&gt;'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views.rest</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'bounce'</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views.bounce</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a:t>
            </a:r>
            <a:r>
              <a:rPr lang="en-US" dirty="0">
                <a:solidFill>
                  <a:srgbClr val="400BD9"/>
                </a:solidFill>
                <a:latin typeface="Courier" charset="0"/>
                <a:ea typeface="Courier" charset="0"/>
                <a:cs typeface="Courier" charset="0"/>
              </a:rPr>
              <a:t># our class from </a:t>
            </a:r>
            <a:r>
              <a:rPr lang="en-US" dirty="0" err="1">
                <a:solidFill>
                  <a:srgbClr val="400BD9"/>
                </a:solidFill>
                <a:latin typeface="Courier" charset="0"/>
                <a:ea typeface="Courier" charset="0"/>
                <a:cs typeface="Courier" charset="0"/>
              </a:rPr>
              <a:t>views.py</a:t>
            </a:r>
            <a:endParaRPr lang="en-US" dirty="0">
              <a:solidFill>
                <a:srgbClr val="00000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'main'</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views.MainView.as_view</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    path(</a:t>
            </a:r>
            <a:r>
              <a:rPr lang="en-US" dirty="0">
                <a:solidFill>
                  <a:srgbClr val="B42419"/>
                </a:solidFill>
                <a:latin typeface="Courier" charset="0"/>
                <a:ea typeface="Courier" charset="0"/>
                <a:cs typeface="Courier" charset="0"/>
              </a:rPr>
              <a:t>'remain/&lt;</a:t>
            </a:r>
            <a:r>
              <a:rPr lang="en-US" dirty="0" err="1">
                <a:solidFill>
                  <a:srgbClr val="B42419"/>
                </a:solidFill>
                <a:latin typeface="Courier" charset="0"/>
                <a:ea typeface="Courier" charset="0"/>
                <a:cs typeface="Courier" charset="0"/>
              </a:rPr>
              <a:t>slug:guess</a:t>
            </a:r>
            <a:r>
              <a:rPr lang="en-US" dirty="0">
                <a:solidFill>
                  <a:srgbClr val="B42419"/>
                </a:solidFill>
                <a:latin typeface="Courier" charset="0"/>
                <a:ea typeface="Courier" charset="0"/>
                <a:cs typeface="Courier" charset="0"/>
              </a:rPr>
              <a:t>&gt;'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views.RestMainView.as_view</a:t>
            </a:r>
            <a:r>
              <a:rPr lang="en-US" dirty="0">
                <a:solidFill>
                  <a:srgbClr val="000000"/>
                </a:solidFill>
                <a:latin typeface="Courier" charset="0"/>
                <a:ea typeface="Courier" charset="0"/>
                <a:cs typeface="Courier" charset="0"/>
              </a:rPr>
              <a:t>()),</a:t>
            </a:r>
          </a:p>
          <a:p>
            <a:r>
              <a:rPr lang="mr-IN" dirty="0">
                <a:solidFill>
                  <a:srgbClr val="000000"/>
                </a:solidFill>
                <a:latin typeface="Courier" charset="0"/>
                <a:ea typeface="Courier" charset="0"/>
                <a:cs typeface="Courier" charset="0"/>
              </a:rPr>
              <a:t>]</a:t>
            </a:r>
            <a:endParaRPr lang="en-US" b="1" dirty="0">
              <a:latin typeface="Courier" charset="0"/>
              <a:ea typeface="Courier" charset="0"/>
              <a:cs typeface="Courier" charset="0"/>
            </a:endParaRPr>
          </a:p>
        </p:txBody>
      </p:sp>
      <p:sp>
        <p:nvSpPr>
          <p:cNvPr id="6" name="TextBox 5"/>
          <p:cNvSpPr txBox="1"/>
          <p:nvPr/>
        </p:nvSpPr>
        <p:spPr>
          <a:xfrm>
            <a:off x="8416519" y="691078"/>
            <a:ext cx="1976823" cy="369332"/>
          </a:xfrm>
          <a:prstGeom prst="rect">
            <a:avLst/>
          </a:prstGeom>
          <a:noFill/>
        </p:spPr>
        <p:txBody>
          <a:bodyPr wrap="none" rtlCol="0">
            <a:spAutoFit/>
          </a:bodyPr>
          <a:lstStyle/>
          <a:p>
            <a:r>
              <a:rPr lang="en-US" b="1" dirty="0">
                <a:solidFill>
                  <a:schemeClr val="bg1"/>
                </a:solidFill>
                <a:latin typeface="Courier New" charset="0"/>
                <a:ea typeface="Courier New" charset="0"/>
                <a:cs typeface="Courier New" charset="0"/>
              </a:rPr>
              <a:t>views/</a:t>
            </a:r>
            <a:r>
              <a:rPr lang="en-US" b="1" dirty="0" err="1">
                <a:solidFill>
                  <a:schemeClr val="bg1"/>
                </a:solidFill>
                <a:latin typeface="Courier New" charset="0"/>
                <a:ea typeface="Courier New" charset="0"/>
                <a:cs typeface="Courier New" charset="0"/>
              </a:rPr>
              <a:t>urls.py</a:t>
            </a:r>
            <a:endParaRPr lang="en-US" b="1" dirty="0">
              <a:solidFill>
                <a:schemeClr val="bg1"/>
              </a:solidFill>
              <a:latin typeface="Courier New" charset="0"/>
              <a:ea typeface="Courier New" charset="0"/>
              <a:cs typeface="Courier New" charset="0"/>
            </a:endParaRPr>
          </a:p>
        </p:txBody>
      </p:sp>
    </p:spTree>
    <p:extLst>
      <p:ext uri="{BB962C8B-B14F-4D97-AF65-F5344CB8AC3E}">
        <p14:creationId xmlns:p14="http://schemas.microsoft.com/office/powerpoint/2010/main" val="1355858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Viewing the Views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129234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3681</TotalTime>
  <Words>6214</Words>
  <Application>Microsoft Macintosh PowerPoint</Application>
  <PresentationFormat>Grand écran</PresentationFormat>
  <Paragraphs>864</Paragraphs>
  <Slides>66</Slides>
  <Notes>26</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66</vt:i4>
      </vt:variant>
    </vt:vector>
  </HeadingPairs>
  <TitlesOfParts>
    <vt:vector size="76" baseType="lpstr">
      <vt:lpstr>Arial</vt:lpstr>
      <vt:lpstr>Cabin</vt:lpstr>
      <vt:lpstr>Calibri</vt:lpstr>
      <vt:lpstr>Courier</vt:lpstr>
      <vt:lpstr>Courier New</vt:lpstr>
      <vt:lpstr>Gill Sans</vt:lpstr>
      <vt:lpstr>Helvetica</vt:lpstr>
      <vt:lpstr>Menlo-Regular</vt:lpstr>
      <vt:lpstr>Verdana</vt:lpstr>
      <vt:lpstr>Office Theme</vt:lpstr>
      <vt:lpstr>Table of Contents</vt:lpstr>
      <vt:lpstr>Views and Templates</vt:lpstr>
      <vt:lpstr>A diagram</vt:lpstr>
      <vt:lpstr>Views are the core of our application</vt:lpstr>
      <vt:lpstr>Reading the URL</vt:lpstr>
      <vt:lpstr>URL Dispatcher</vt:lpstr>
      <vt:lpstr>Three patterns for views (in urls.py)</vt:lpstr>
      <vt:lpstr>Views</vt:lpstr>
      <vt:lpstr>Viewing the Views</vt:lpstr>
      <vt:lpstr>Views</vt:lpstr>
      <vt:lpstr>Request and Response Objects</vt:lpstr>
      <vt:lpstr>class HttpRequest</vt:lpstr>
      <vt:lpstr>class HttpResponse</vt:lpstr>
      <vt:lpstr>Views</vt:lpstr>
      <vt:lpstr>Views</vt:lpstr>
      <vt:lpstr>Danger – What Danger?</vt:lpstr>
      <vt:lpstr>Why is that view named danger?</vt:lpstr>
      <vt:lpstr>Danger</vt:lpstr>
      <vt:lpstr>Danger</vt:lpstr>
      <vt:lpstr>HTML entities</vt:lpstr>
      <vt:lpstr>Parsing the URL after the Application and View</vt:lpstr>
      <vt:lpstr>Class Views – Inheritance</vt:lpstr>
      <vt:lpstr>Parameters to Class Views</vt:lpstr>
      <vt:lpstr>HTTP Status Codes</vt:lpstr>
      <vt:lpstr>HTTP Location Header</vt:lpstr>
      <vt:lpstr>Sending a Redirect from a View</vt:lpstr>
      <vt:lpstr>Templates</vt:lpstr>
      <vt:lpstr>Templates to Organize HTML</vt:lpstr>
      <vt:lpstr>A diagram</vt:lpstr>
      <vt:lpstr>Templates</vt:lpstr>
      <vt:lpstr>What is a Template?</vt:lpstr>
      <vt:lpstr>Template Render Process</vt:lpstr>
      <vt:lpstr>Template Render Process</vt:lpstr>
      <vt:lpstr>URL -&gt; View -&gt; Template</vt:lpstr>
      <vt:lpstr>Template</vt:lpstr>
      <vt:lpstr>Where are Templates?</vt:lpstr>
      <vt:lpstr>Templates in Folders</vt:lpstr>
      <vt:lpstr>Templates in Name Spaces</vt:lpstr>
      <vt:lpstr>Django template language (DTL)</vt:lpstr>
      <vt:lpstr>Template Tags / Code</vt:lpstr>
      <vt:lpstr>Template</vt:lpstr>
      <vt:lpstr>Template</vt:lpstr>
      <vt:lpstr>Template</vt:lpstr>
      <vt:lpstr>Template</vt:lpstr>
      <vt:lpstr>Template</vt:lpstr>
      <vt:lpstr>Template</vt:lpstr>
      <vt:lpstr>Template Inheritance</vt:lpstr>
      <vt:lpstr>Review Python Object-Oriented Programming</vt:lpstr>
      <vt:lpstr>Inheritance</vt:lpstr>
      <vt:lpstr>Template Inheritance</vt:lpstr>
      <vt:lpstr>Template Inheritance</vt:lpstr>
      <vt:lpstr>Template Inheritance</vt:lpstr>
      <vt:lpstr>URL Mapping / Reversing</vt:lpstr>
      <vt:lpstr>A diagram</vt:lpstr>
      <vt:lpstr>Reverse Resolution of URLs</vt:lpstr>
      <vt:lpstr>URLs</vt:lpstr>
      <vt:lpstr>Using the url tag in a template</vt:lpstr>
      <vt:lpstr>URLs</vt:lpstr>
      <vt:lpstr>Other applications and parameters</vt:lpstr>
      <vt:lpstr>URLs</vt:lpstr>
      <vt:lpstr>A "second" name space</vt:lpstr>
      <vt:lpstr>URLs</vt:lpstr>
      <vt:lpstr>URLs</vt:lpstr>
      <vt:lpstr>Summary</vt:lpstr>
      <vt:lpstr>Acknowledgements / Contributions</vt:lpstr>
      <vt:lpstr>Additional Source Information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DJ-06-Views-Templates</dc:title>
  <dc:subject>Django for Everybody</dc:subject>
  <dc:creator>Severance, Charles</dc:creator>
  <cp:keywords/>
  <dc:description/>
  <cp:lastModifiedBy>dave bohnert</cp:lastModifiedBy>
  <cp:revision>206</cp:revision>
  <dcterms:created xsi:type="dcterms:W3CDTF">2019-01-19T02:12:54Z</dcterms:created>
  <dcterms:modified xsi:type="dcterms:W3CDTF">2022-01-02T10:21:48Z</dcterms:modified>
  <cp:category/>
</cp:coreProperties>
</file>

<file path=docProps/thumbnail.jpeg>
</file>